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60" r:id="rId1"/>
  </p:sldMasterIdLst>
  <p:notesMasterIdLst>
    <p:notesMasterId r:id="rId14"/>
  </p:notesMasterIdLst>
  <p:handoutMasterIdLst>
    <p:handoutMasterId r:id="rId15"/>
  </p:handoutMasterIdLst>
  <p:sldIdLst>
    <p:sldId id="409" r:id="rId2"/>
    <p:sldId id="402" r:id="rId3"/>
    <p:sldId id="881" r:id="rId4"/>
    <p:sldId id="893" r:id="rId5"/>
    <p:sldId id="895" r:id="rId6"/>
    <p:sldId id="898" r:id="rId7"/>
    <p:sldId id="897" r:id="rId8"/>
    <p:sldId id="900" r:id="rId9"/>
    <p:sldId id="902" r:id="rId10"/>
    <p:sldId id="901" r:id="rId11"/>
    <p:sldId id="899" r:id="rId12"/>
    <p:sldId id="403" r:id="rId13"/>
  </p:sldIdLst>
  <p:sldSz cx="9144000" cy="6858000" type="screen4x3"/>
  <p:notesSz cx="10020300" cy="688975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5624" userDrawn="1">
          <p15:clr>
            <a:srgbClr val="A4A3A4"/>
          </p15:clr>
        </p15:guide>
        <p15:guide id="5" orient="horz" pos="1842" userDrawn="1">
          <p15:clr>
            <a:srgbClr val="A4A3A4"/>
          </p15:clr>
        </p15:guide>
      </p15:sldGuideLst>
    </p:ext>
    <p:ext uri="{2D200454-40CA-4A62-9FC3-DE9A4176ACB9}">
      <p15:notesGuideLst xmlns:p15="http://schemas.microsoft.com/office/powerpoint/2012/main">
        <p15:guide id="1" orient="horz" pos="2169" userDrawn="1">
          <p15:clr>
            <a:srgbClr val="A4A3A4"/>
          </p15:clr>
        </p15:guide>
        <p15:guide id="2" pos="315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9FF"/>
    <a:srgbClr val="003366"/>
    <a:srgbClr val="E6E6E6"/>
    <a:srgbClr val="FFCCFF"/>
    <a:srgbClr val="CCFF66"/>
    <a:srgbClr val="444D26"/>
    <a:srgbClr val="D3F7A7"/>
    <a:srgbClr val="FFCC66"/>
    <a:srgbClr val="CCFFCC"/>
    <a:srgbClr val="99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594" autoAdjust="0"/>
    <p:restoredTop sz="92420" autoAdjust="0"/>
  </p:normalViewPr>
  <p:slideViewPr>
    <p:cSldViewPr snapToGrid="0" showGuides="1">
      <p:cViewPr varScale="1">
        <p:scale>
          <a:sx n="94" d="100"/>
          <a:sy n="94" d="100"/>
        </p:scale>
        <p:origin x="408" y="90"/>
      </p:cViewPr>
      <p:guideLst>
        <p:guide pos="5624"/>
        <p:guide orient="horz" pos="1842"/>
      </p:guideLst>
    </p:cSldViewPr>
  </p:slideViewPr>
  <p:notesTextViewPr>
    <p:cViewPr>
      <p:scale>
        <a:sx n="3" d="2"/>
        <a:sy n="3" d="2"/>
      </p:scale>
      <p:origin x="0" y="0"/>
    </p:cViewPr>
  </p:notesTextViewPr>
  <p:sorterViewPr>
    <p:cViewPr varScale="1">
      <p:scale>
        <a:sx n="1" d="1"/>
        <a:sy n="1" d="1"/>
      </p:scale>
      <p:origin x="0" y="0"/>
    </p:cViewPr>
  </p:sorterViewPr>
  <p:notesViewPr>
    <p:cSldViewPr snapToGrid="0">
      <p:cViewPr varScale="1">
        <p:scale>
          <a:sx n="119" d="100"/>
          <a:sy n="119" d="100"/>
        </p:scale>
        <p:origin x="-2022" y="-102"/>
      </p:cViewPr>
      <p:guideLst>
        <p:guide orient="horz" pos="2169"/>
        <p:guide pos="315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6E5CD6F-2D6C-45F6-84CE-8339EC48E80B}" type="doc">
      <dgm:prSet loTypeId="urn:microsoft.com/office/officeart/2005/8/layout/cycle7" loCatId="cycle" qsTypeId="urn:microsoft.com/office/officeart/2005/8/quickstyle/simple1" qsCatId="simple" csTypeId="urn:microsoft.com/office/officeart/2005/8/colors/colorful2" csCatId="colorful" phldr="1"/>
      <dgm:spPr/>
      <dgm:t>
        <a:bodyPr/>
        <a:lstStyle/>
        <a:p>
          <a:endParaRPr kumimoji="1" lang="ja-JP" altLang="en-US"/>
        </a:p>
      </dgm:t>
    </dgm:pt>
    <dgm:pt modelId="{79317B6B-0D91-405B-BB81-B5324A1C9E25}">
      <dgm:prSet phldrT="[テキスト]" custT="1"/>
      <dgm:spPr>
        <a:solidFill>
          <a:schemeClr val="accent3">
            <a:lumMod val="75000"/>
          </a:schemeClr>
        </a:solidFill>
      </dgm:spPr>
      <dgm:t>
        <a:bodyPr/>
        <a:lstStyle/>
        <a:p>
          <a:r>
            <a:rPr kumimoji="1" lang="ja-JP" altLang="en-US" sz="1600" dirty="0"/>
            <a:t>経済プラン</a:t>
          </a:r>
        </a:p>
      </dgm:t>
    </dgm:pt>
    <dgm:pt modelId="{E2BA1F14-8D06-4709-89B9-E1CA7A3A8D9D}" type="parTrans" cxnId="{D31DAB20-B724-4F33-B42C-867862FD2C47}">
      <dgm:prSet/>
      <dgm:spPr/>
      <dgm:t>
        <a:bodyPr/>
        <a:lstStyle/>
        <a:p>
          <a:endParaRPr kumimoji="1" lang="ja-JP" altLang="en-US" sz="1400"/>
        </a:p>
      </dgm:t>
    </dgm:pt>
    <dgm:pt modelId="{2CF60DD3-BDFB-4456-8F72-2D000AE1B983}" type="sibTrans" cxnId="{D31DAB20-B724-4F33-B42C-867862FD2C47}">
      <dgm:prSet custT="1"/>
      <dgm:spPr/>
      <dgm:t>
        <a:bodyPr/>
        <a:lstStyle/>
        <a:p>
          <a:endParaRPr kumimoji="1" lang="ja-JP" altLang="en-US" sz="1400"/>
        </a:p>
      </dgm:t>
    </dgm:pt>
    <dgm:pt modelId="{8F001F55-54AA-4350-A5E5-8C87DCD38CA0}">
      <dgm:prSet phldrT="[テキスト]" custT="1"/>
      <dgm:spPr>
        <a:solidFill>
          <a:srgbClr val="FF0000"/>
        </a:solidFill>
      </dgm:spPr>
      <dgm:t>
        <a:bodyPr/>
        <a:lstStyle/>
        <a:p>
          <a:pPr algn="l">
            <a:spcAft>
              <a:spcPts val="0"/>
            </a:spcAft>
          </a:pPr>
          <a:r>
            <a:rPr kumimoji="1" lang="ja-JP" altLang="en-US" sz="1600" dirty="0"/>
            <a:t>　心身の</a:t>
          </a:r>
        </a:p>
        <a:p>
          <a:pPr algn="ctr">
            <a:spcAft>
              <a:spcPct val="35000"/>
            </a:spcAft>
          </a:pPr>
          <a:r>
            <a:rPr kumimoji="1" lang="ja-JP" altLang="en-US" sz="1600" dirty="0"/>
            <a:t>健康管理プラン</a:t>
          </a:r>
        </a:p>
      </dgm:t>
    </dgm:pt>
    <dgm:pt modelId="{CB59EEAA-A5DF-4A5E-B093-D77AD9CF36F1}" type="parTrans" cxnId="{F816E1A8-4C40-4F32-974B-1ADFC60600D0}">
      <dgm:prSet/>
      <dgm:spPr/>
      <dgm:t>
        <a:bodyPr/>
        <a:lstStyle/>
        <a:p>
          <a:endParaRPr kumimoji="1" lang="ja-JP" altLang="en-US" sz="1400"/>
        </a:p>
      </dgm:t>
    </dgm:pt>
    <dgm:pt modelId="{0ADDF537-BD34-455F-A2C0-B0D011054B3C}" type="sibTrans" cxnId="{F816E1A8-4C40-4F32-974B-1ADFC60600D0}">
      <dgm:prSet custT="1"/>
      <dgm:spPr/>
      <dgm:t>
        <a:bodyPr/>
        <a:lstStyle/>
        <a:p>
          <a:endParaRPr kumimoji="1" lang="ja-JP" altLang="en-US" sz="1400"/>
        </a:p>
      </dgm:t>
    </dgm:pt>
    <dgm:pt modelId="{E1CDFFC7-9258-45EC-8496-D394C6541B8D}">
      <dgm:prSet phldrT="[テキスト]" custT="1"/>
      <dgm:spPr>
        <a:solidFill>
          <a:schemeClr val="accent6">
            <a:lumMod val="75000"/>
          </a:schemeClr>
        </a:solidFill>
      </dgm:spPr>
      <dgm:t>
        <a:bodyPr/>
        <a:lstStyle/>
        <a:p>
          <a:pPr>
            <a:spcAft>
              <a:spcPts val="0"/>
            </a:spcAft>
          </a:pPr>
          <a:r>
            <a:rPr kumimoji="1" lang="ja-JP" altLang="en-US" sz="1600" dirty="0">
              <a:latin typeface="+mn-ea"/>
              <a:ea typeface="+mn-ea"/>
            </a:rPr>
            <a:t>キャリア開発プラン</a:t>
          </a:r>
          <a:endParaRPr kumimoji="1" lang="en-US" altLang="ja-JP" sz="1600" dirty="0">
            <a:latin typeface="+mn-ea"/>
            <a:ea typeface="+mn-ea"/>
          </a:endParaRPr>
        </a:p>
        <a:p>
          <a:pPr>
            <a:spcAft>
              <a:spcPts val="0"/>
            </a:spcAft>
          </a:pPr>
          <a:r>
            <a:rPr kumimoji="1" lang="ja-JP" altLang="en-US" sz="1600" dirty="0">
              <a:latin typeface="+mn-ea"/>
              <a:ea typeface="+mn-ea"/>
            </a:rPr>
            <a:t>職業・趣味</a:t>
          </a:r>
          <a:endParaRPr kumimoji="1" lang="en-US" altLang="ja-JP" sz="1600" dirty="0">
            <a:latin typeface="+mn-ea"/>
            <a:ea typeface="+mn-ea"/>
          </a:endParaRPr>
        </a:p>
      </dgm:t>
    </dgm:pt>
    <dgm:pt modelId="{85F0F8AF-48A0-4D7D-BC0E-1C466C7D6B71}" type="parTrans" cxnId="{25C1CA93-A4A5-4848-A9B1-D19B7C3DD6E3}">
      <dgm:prSet/>
      <dgm:spPr/>
      <dgm:t>
        <a:bodyPr/>
        <a:lstStyle/>
        <a:p>
          <a:endParaRPr kumimoji="1" lang="ja-JP" altLang="en-US" sz="1400"/>
        </a:p>
      </dgm:t>
    </dgm:pt>
    <dgm:pt modelId="{D4787890-4986-465A-9A1B-CAC948F9171F}" type="sibTrans" cxnId="{25C1CA93-A4A5-4848-A9B1-D19B7C3DD6E3}">
      <dgm:prSet custT="1"/>
      <dgm:spPr/>
      <dgm:t>
        <a:bodyPr/>
        <a:lstStyle/>
        <a:p>
          <a:endParaRPr kumimoji="1" lang="ja-JP" altLang="en-US" sz="1400"/>
        </a:p>
      </dgm:t>
    </dgm:pt>
    <dgm:pt modelId="{50C0B39B-36E3-4C15-9971-DF2D6D394609}" type="pres">
      <dgm:prSet presAssocID="{66E5CD6F-2D6C-45F6-84CE-8339EC48E80B}" presName="Name0" presStyleCnt="0">
        <dgm:presLayoutVars>
          <dgm:dir/>
          <dgm:resizeHandles val="exact"/>
        </dgm:presLayoutVars>
      </dgm:prSet>
      <dgm:spPr/>
    </dgm:pt>
    <dgm:pt modelId="{816E4AE3-F695-4CEE-85DA-F64BFF0D59A4}" type="pres">
      <dgm:prSet presAssocID="{79317B6B-0D91-405B-BB81-B5324A1C9E25}" presName="node" presStyleLbl="node1" presStyleIdx="0" presStyleCnt="3" custScaleX="128834">
        <dgm:presLayoutVars>
          <dgm:bulletEnabled val="1"/>
        </dgm:presLayoutVars>
      </dgm:prSet>
      <dgm:spPr/>
    </dgm:pt>
    <dgm:pt modelId="{DA8417BE-954C-4AEB-A684-E2E51A13CE7B}" type="pres">
      <dgm:prSet presAssocID="{2CF60DD3-BDFB-4456-8F72-2D000AE1B983}" presName="sibTrans" presStyleLbl="sibTrans2D1" presStyleIdx="0" presStyleCnt="3" custScaleX="121861" custScaleY="207657"/>
      <dgm:spPr/>
    </dgm:pt>
    <dgm:pt modelId="{E370355D-799B-4F20-9A33-4E787F10E8AA}" type="pres">
      <dgm:prSet presAssocID="{2CF60DD3-BDFB-4456-8F72-2D000AE1B983}" presName="connectorText" presStyleLbl="sibTrans2D1" presStyleIdx="0" presStyleCnt="3"/>
      <dgm:spPr/>
    </dgm:pt>
    <dgm:pt modelId="{08184E33-D4B0-4F8F-82A8-E455135FDA24}" type="pres">
      <dgm:prSet presAssocID="{8F001F55-54AA-4350-A5E5-8C87DCD38CA0}" presName="node" presStyleLbl="node1" presStyleIdx="1" presStyleCnt="3" custScaleX="128834" custRadScaleRad="128531" custRadScaleInc="-15414">
        <dgm:presLayoutVars>
          <dgm:bulletEnabled val="1"/>
        </dgm:presLayoutVars>
      </dgm:prSet>
      <dgm:spPr/>
    </dgm:pt>
    <dgm:pt modelId="{9AD59D0F-BF5D-4931-AE67-ECBC2A888DD5}" type="pres">
      <dgm:prSet presAssocID="{0ADDF537-BD34-455F-A2C0-B0D011054B3C}" presName="sibTrans" presStyleLbl="sibTrans2D1" presStyleIdx="1" presStyleCnt="3" custScaleX="112859" custScaleY="148774"/>
      <dgm:spPr/>
    </dgm:pt>
    <dgm:pt modelId="{E65C3170-1728-4984-923F-42B55B50EDCB}" type="pres">
      <dgm:prSet presAssocID="{0ADDF537-BD34-455F-A2C0-B0D011054B3C}" presName="connectorText" presStyleLbl="sibTrans2D1" presStyleIdx="1" presStyleCnt="3"/>
      <dgm:spPr/>
    </dgm:pt>
    <dgm:pt modelId="{A3BDFB82-085F-4252-AE88-2A0A8AA22EE6}" type="pres">
      <dgm:prSet presAssocID="{E1CDFFC7-9258-45EC-8496-D394C6541B8D}" presName="node" presStyleLbl="node1" presStyleIdx="2" presStyleCnt="3" custScaleX="128834" custRadScaleRad="113416" custRadScaleInc="10590">
        <dgm:presLayoutVars>
          <dgm:bulletEnabled val="1"/>
        </dgm:presLayoutVars>
      </dgm:prSet>
      <dgm:spPr/>
    </dgm:pt>
    <dgm:pt modelId="{73EA7BF2-D559-4468-8BF4-D5B7B84E6949}" type="pres">
      <dgm:prSet presAssocID="{D4787890-4986-465A-9A1B-CAC948F9171F}" presName="sibTrans" presStyleLbl="sibTrans2D1" presStyleIdx="2" presStyleCnt="3" custScaleX="135844" custScaleY="203436"/>
      <dgm:spPr/>
    </dgm:pt>
    <dgm:pt modelId="{408E2CCF-A495-45BD-B159-82F5CDBD01AF}" type="pres">
      <dgm:prSet presAssocID="{D4787890-4986-465A-9A1B-CAC948F9171F}" presName="connectorText" presStyleLbl="sibTrans2D1" presStyleIdx="2" presStyleCnt="3"/>
      <dgm:spPr/>
    </dgm:pt>
  </dgm:ptLst>
  <dgm:cxnLst>
    <dgm:cxn modelId="{311B2F1C-F475-4B56-B7C5-31A28F473FA0}" type="presOf" srcId="{0ADDF537-BD34-455F-A2C0-B0D011054B3C}" destId="{9AD59D0F-BF5D-4931-AE67-ECBC2A888DD5}" srcOrd="0" destOrd="0" presId="urn:microsoft.com/office/officeart/2005/8/layout/cycle7"/>
    <dgm:cxn modelId="{D31DAB20-B724-4F33-B42C-867862FD2C47}" srcId="{66E5CD6F-2D6C-45F6-84CE-8339EC48E80B}" destId="{79317B6B-0D91-405B-BB81-B5324A1C9E25}" srcOrd="0" destOrd="0" parTransId="{E2BA1F14-8D06-4709-89B9-E1CA7A3A8D9D}" sibTransId="{2CF60DD3-BDFB-4456-8F72-2D000AE1B983}"/>
    <dgm:cxn modelId="{183F2E39-B9E4-4678-8D88-C29D73AEB715}" type="presOf" srcId="{0ADDF537-BD34-455F-A2C0-B0D011054B3C}" destId="{E65C3170-1728-4984-923F-42B55B50EDCB}" srcOrd="1" destOrd="0" presId="urn:microsoft.com/office/officeart/2005/8/layout/cycle7"/>
    <dgm:cxn modelId="{6799C53B-9805-4A13-B8FF-BAC6352D479D}" type="presOf" srcId="{2CF60DD3-BDFB-4456-8F72-2D000AE1B983}" destId="{E370355D-799B-4F20-9A33-4E787F10E8AA}" srcOrd="1" destOrd="0" presId="urn:microsoft.com/office/officeart/2005/8/layout/cycle7"/>
    <dgm:cxn modelId="{364CB267-DF67-4414-857C-1994B09A9C37}" type="presOf" srcId="{79317B6B-0D91-405B-BB81-B5324A1C9E25}" destId="{816E4AE3-F695-4CEE-85DA-F64BFF0D59A4}" srcOrd="0" destOrd="0" presId="urn:microsoft.com/office/officeart/2005/8/layout/cycle7"/>
    <dgm:cxn modelId="{F738C567-5999-4764-B9A9-DCCB5551493A}" type="presOf" srcId="{8F001F55-54AA-4350-A5E5-8C87DCD38CA0}" destId="{08184E33-D4B0-4F8F-82A8-E455135FDA24}" srcOrd="0" destOrd="0" presId="urn:microsoft.com/office/officeart/2005/8/layout/cycle7"/>
    <dgm:cxn modelId="{54B56874-3591-4363-9C86-5F026F5152A8}" type="presOf" srcId="{E1CDFFC7-9258-45EC-8496-D394C6541B8D}" destId="{A3BDFB82-085F-4252-AE88-2A0A8AA22EE6}" srcOrd="0" destOrd="0" presId="urn:microsoft.com/office/officeart/2005/8/layout/cycle7"/>
    <dgm:cxn modelId="{25C1CA93-A4A5-4848-A9B1-D19B7C3DD6E3}" srcId="{66E5CD6F-2D6C-45F6-84CE-8339EC48E80B}" destId="{E1CDFFC7-9258-45EC-8496-D394C6541B8D}" srcOrd="2" destOrd="0" parTransId="{85F0F8AF-48A0-4D7D-BC0E-1C466C7D6B71}" sibTransId="{D4787890-4986-465A-9A1B-CAC948F9171F}"/>
    <dgm:cxn modelId="{F816E1A8-4C40-4F32-974B-1ADFC60600D0}" srcId="{66E5CD6F-2D6C-45F6-84CE-8339EC48E80B}" destId="{8F001F55-54AA-4350-A5E5-8C87DCD38CA0}" srcOrd="1" destOrd="0" parTransId="{CB59EEAA-A5DF-4A5E-B093-D77AD9CF36F1}" sibTransId="{0ADDF537-BD34-455F-A2C0-B0D011054B3C}"/>
    <dgm:cxn modelId="{CD7E58AE-824B-4743-B053-D053A3FDC5A7}" type="presOf" srcId="{2CF60DD3-BDFB-4456-8F72-2D000AE1B983}" destId="{DA8417BE-954C-4AEB-A684-E2E51A13CE7B}" srcOrd="0" destOrd="0" presId="urn:microsoft.com/office/officeart/2005/8/layout/cycle7"/>
    <dgm:cxn modelId="{7868F3E0-CA7B-4651-8857-E483CB8F6C95}" type="presOf" srcId="{D4787890-4986-465A-9A1B-CAC948F9171F}" destId="{73EA7BF2-D559-4468-8BF4-D5B7B84E6949}" srcOrd="0" destOrd="0" presId="urn:microsoft.com/office/officeart/2005/8/layout/cycle7"/>
    <dgm:cxn modelId="{59C23DE8-45BD-4AEE-8A33-EB59CEAF64B2}" type="presOf" srcId="{D4787890-4986-465A-9A1B-CAC948F9171F}" destId="{408E2CCF-A495-45BD-B159-82F5CDBD01AF}" srcOrd="1" destOrd="0" presId="urn:microsoft.com/office/officeart/2005/8/layout/cycle7"/>
    <dgm:cxn modelId="{AEC079F3-1DEE-44D1-B95E-E581AB70DBAF}" type="presOf" srcId="{66E5CD6F-2D6C-45F6-84CE-8339EC48E80B}" destId="{50C0B39B-36E3-4C15-9971-DF2D6D394609}" srcOrd="0" destOrd="0" presId="urn:microsoft.com/office/officeart/2005/8/layout/cycle7"/>
    <dgm:cxn modelId="{6370F4BB-0AB2-40E7-91B5-A3F807794779}" type="presParOf" srcId="{50C0B39B-36E3-4C15-9971-DF2D6D394609}" destId="{816E4AE3-F695-4CEE-85DA-F64BFF0D59A4}" srcOrd="0" destOrd="0" presId="urn:microsoft.com/office/officeart/2005/8/layout/cycle7"/>
    <dgm:cxn modelId="{9C0B08F7-9405-482C-A08A-FBFA5943451E}" type="presParOf" srcId="{50C0B39B-36E3-4C15-9971-DF2D6D394609}" destId="{DA8417BE-954C-4AEB-A684-E2E51A13CE7B}" srcOrd="1" destOrd="0" presId="urn:microsoft.com/office/officeart/2005/8/layout/cycle7"/>
    <dgm:cxn modelId="{B263B11F-788D-43C3-BD2D-D017A270451F}" type="presParOf" srcId="{DA8417BE-954C-4AEB-A684-E2E51A13CE7B}" destId="{E370355D-799B-4F20-9A33-4E787F10E8AA}" srcOrd="0" destOrd="0" presId="urn:microsoft.com/office/officeart/2005/8/layout/cycle7"/>
    <dgm:cxn modelId="{F872BAE0-5BE4-41B9-8EE1-71D85083A8E1}" type="presParOf" srcId="{50C0B39B-36E3-4C15-9971-DF2D6D394609}" destId="{08184E33-D4B0-4F8F-82A8-E455135FDA24}" srcOrd="2" destOrd="0" presId="urn:microsoft.com/office/officeart/2005/8/layout/cycle7"/>
    <dgm:cxn modelId="{A2D7AE7C-3A1B-4BEB-A934-612419D08163}" type="presParOf" srcId="{50C0B39B-36E3-4C15-9971-DF2D6D394609}" destId="{9AD59D0F-BF5D-4931-AE67-ECBC2A888DD5}" srcOrd="3" destOrd="0" presId="urn:microsoft.com/office/officeart/2005/8/layout/cycle7"/>
    <dgm:cxn modelId="{1BB72059-8C4F-45B0-A316-F814D2FF4177}" type="presParOf" srcId="{9AD59D0F-BF5D-4931-AE67-ECBC2A888DD5}" destId="{E65C3170-1728-4984-923F-42B55B50EDCB}" srcOrd="0" destOrd="0" presId="urn:microsoft.com/office/officeart/2005/8/layout/cycle7"/>
    <dgm:cxn modelId="{AB40BB87-ABA0-4676-BE00-0AAB0DA86FE9}" type="presParOf" srcId="{50C0B39B-36E3-4C15-9971-DF2D6D394609}" destId="{A3BDFB82-085F-4252-AE88-2A0A8AA22EE6}" srcOrd="4" destOrd="0" presId="urn:microsoft.com/office/officeart/2005/8/layout/cycle7"/>
    <dgm:cxn modelId="{E87A2894-8DDC-4482-863E-D67322B69536}" type="presParOf" srcId="{50C0B39B-36E3-4C15-9971-DF2D6D394609}" destId="{73EA7BF2-D559-4468-8BF4-D5B7B84E6949}" srcOrd="5" destOrd="0" presId="urn:microsoft.com/office/officeart/2005/8/layout/cycle7"/>
    <dgm:cxn modelId="{0058888B-49F2-4A67-8A75-67C3912F8D48}" type="presParOf" srcId="{73EA7BF2-D559-4468-8BF4-D5B7B84E6949}" destId="{408E2CCF-A495-45BD-B159-82F5CDBD01AF}" srcOrd="0" destOrd="0" presId="urn:microsoft.com/office/officeart/2005/8/layout/cycle7"/>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6E4AE3-F695-4CEE-85DA-F64BFF0D59A4}">
      <dsp:nvSpPr>
        <dsp:cNvPr id="0" name=""/>
        <dsp:cNvSpPr/>
      </dsp:nvSpPr>
      <dsp:spPr>
        <a:xfrm>
          <a:off x="1868022" y="698"/>
          <a:ext cx="2363705" cy="917345"/>
        </a:xfrm>
        <a:prstGeom prst="roundRect">
          <a:avLst>
            <a:gd name="adj" fmla="val 10000"/>
          </a:avLst>
        </a:prstGeom>
        <a:solidFill>
          <a:schemeClr val="accent3">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kumimoji="1" lang="ja-JP" altLang="en-US" sz="1600" kern="1200" dirty="0"/>
            <a:t>経済プラン</a:t>
          </a:r>
        </a:p>
      </dsp:txBody>
      <dsp:txXfrm>
        <a:off x="1894890" y="27566"/>
        <a:ext cx="2309969" cy="863609"/>
      </dsp:txXfrm>
    </dsp:sp>
    <dsp:sp modelId="{DA8417BE-954C-4AEB-A684-E2E51A13CE7B}">
      <dsp:nvSpPr>
        <dsp:cNvPr id="0" name=""/>
        <dsp:cNvSpPr/>
      </dsp:nvSpPr>
      <dsp:spPr>
        <a:xfrm rot="3222622">
          <a:off x="3340304" y="1397993"/>
          <a:ext cx="1287164" cy="666726"/>
        </a:xfrm>
        <a:prstGeom prst="lef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kumimoji="1" lang="ja-JP" altLang="en-US" sz="1400" kern="1200"/>
        </a:p>
      </dsp:txBody>
      <dsp:txXfrm>
        <a:off x="3540322" y="1531338"/>
        <a:ext cx="887128" cy="400036"/>
      </dsp:txXfrm>
    </dsp:sp>
    <dsp:sp modelId="{08184E33-D4B0-4F8F-82A8-E455135FDA24}">
      <dsp:nvSpPr>
        <dsp:cNvPr id="0" name=""/>
        <dsp:cNvSpPr/>
      </dsp:nvSpPr>
      <dsp:spPr>
        <a:xfrm>
          <a:off x="3736045" y="2544668"/>
          <a:ext cx="2363705" cy="917345"/>
        </a:xfrm>
        <a:prstGeom prst="roundRect">
          <a:avLst>
            <a:gd name="adj" fmla="val 10000"/>
          </a:avLst>
        </a:prstGeom>
        <a:solidFill>
          <a:srgbClr val="FF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ts val="0"/>
            </a:spcAft>
            <a:buNone/>
          </a:pPr>
          <a:r>
            <a:rPr kumimoji="1" lang="ja-JP" altLang="en-US" sz="1600" kern="1200" dirty="0"/>
            <a:t>　心身の</a:t>
          </a:r>
        </a:p>
        <a:p>
          <a:pPr marL="0" lvl="0" indent="0" algn="ctr" defTabSz="711200">
            <a:lnSpc>
              <a:spcPct val="90000"/>
            </a:lnSpc>
            <a:spcBef>
              <a:spcPct val="0"/>
            </a:spcBef>
            <a:spcAft>
              <a:spcPct val="35000"/>
            </a:spcAft>
            <a:buNone/>
          </a:pPr>
          <a:r>
            <a:rPr kumimoji="1" lang="ja-JP" altLang="en-US" sz="1600" kern="1200" dirty="0"/>
            <a:t>健康管理プラン</a:t>
          </a:r>
        </a:p>
      </dsp:txBody>
      <dsp:txXfrm>
        <a:off x="3762913" y="2571536"/>
        <a:ext cx="2309969" cy="863609"/>
      </dsp:txXfrm>
    </dsp:sp>
    <dsp:sp modelId="{9AD59D0F-BF5D-4931-AE67-ECBC2A888DD5}">
      <dsp:nvSpPr>
        <dsp:cNvPr id="0" name=""/>
        <dsp:cNvSpPr/>
      </dsp:nvSpPr>
      <dsp:spPr>
        <a:xfrm rot="10800837">
          <a:off x="2479844" y="2764057"/>
          <a:ext cx="1192080" cy="477669"/>
        </a:xfrm>
        <a:prstGeom prst="leftRightArrow">
          <a:avLst>
            <a:gd name="adj1" fmla="val 60000"/>
            <a:gd name="adj2" fmla="val 50000"/>
          </a:avLst>
        </a:prstGeom>
        <a:solidFill>
          <a:schemeClr val="accent2">
            <a:hueOff val="419388"/>
            <a:satOff val="-3962"/>
            <a:lumOff val="-4118"/>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kumimoji="1" lang="ja-JP" altLang="en-US" sz="1400" kern="1200"/>
        </a:p>
      </dsp:txBody>
      <dsp:txXfrm rot="10800000">
        <a:off x="2623145" y="2859591"/>
        <a:ext cx="905478" cy="286601"/>
      </dsp:txXfrm>
    </dsp:sp>
    <dsp:sp modelId="{A3BDFB82-085F-4252-AE88-2A0A8AA22EE6}">
      <dsp:nvSpPr>
        <dsp:cNvPr id="0" name=""/>
        <dsp:cNvSpPr/>
      </dsp:nvSpPr>
      <dsp:spPr>
        <a:xfrm>
          <a:off x="52019" y="2543771"/>
          <a:ext cx="2363705" cy="917345"/>
        </a:xfrm>
        <a:prstGeom prst="roundRect">
          <a:avLst>
            <a:gd name="adj" fmla="val 10000"/>
          </a:avLst>
        </a:prstGeom>
        <a:solidFill>
          <a:schemeClr val="accent6">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ts val="0"/>
            </a:spcAft>
            <a:buNone/>
          </a:pPr>
          <a:r>
            <a:rPr kumimoji="1" lang="ja-JP" altLang="en-US" sz="1600" kern="1200" dirty="0">
              <a:latin typeface="+mn-ea"/>
              <a:ea typeface="+mn-ea"/>
            </a:rPr>
            <a:t>キャリア開発プラン</a:t>
          </a:r>
          <a:endParaRPr kumimoji="1" lang="en-US" altLang="ja-JP" sz="1600" kern="1200" dirty="0">
            <a:latin typeface="+mn-ea"/>
            <a:ea typeface="+mn-ea"/>
          </a:endParaRPr>
        </a:p>
        <a:p>
          <a:pPr marL="0" lvl="0" indent="0" algn="ctr" defTabSz="711200">
            <a:lnSpc>
              <a:spcPct val="90000"/>
            </a:lnSpc>
            <a:spcBef>
              <a:spcPct val="0"/>
            </a:spcBef>
            <a:spcAft>
              <a:spcPts val="0"/>
            </a:spcAft>
            <a:buNone/>
          </a:pPr>
          <a:r>
            <a:rPr kumimoji="1" lang="ja-JP" altLang="en-US" sz="1600" kern="1200" dirty="0">
              <a:latin typeface="+mn-ea"/>
              <a:ea typeface="+mn-ea"/>
            </a:rPr>
            <a:t>職業・趣味</a:t>
          </a:r>
          <a:endParaRPr kumimoji="1" lang="en-US" altLang="ja-JP" sz="1600" kern="1200" dirty="0">
            <a:latin typeface="+mn-ea"/>
            <a:ea typeface="+mn-ea"/>
          </a:endParaRPr>
        </a:p>
      </dsp:txBody>
      <dsp:txXfrm>
        <a:off x="78887" y="2570639"/>
        <a:ext cx="2309969" cy="863609"/>
      </dsp:txXfrm>
    </dsp:sp>
    <dsp:sp modelId="{73EA7BF2-D559-4468-8BF4-D5B7B84E6949}">
      <dsp:nvSpPr>
        <dsp:cNvPr id="0" name=""/>
        <dsp:cNvSpPr/>
      </dsp:nvSpPr>
      <dsp:spPr>
        <a:xfrm rot="18331833">
          <a:off x="1424443" y="1404320"/>
          <a:ext cx="1434861" cy="653173"/>
        </a:xfrm>
        <a:prstGeom prst="leftRightArrow">
          <a:avLst>
            <a:gd name="adj1" fmla="val 60000"/>
            <a:gd name="adj2" fmla="val 50000"/>
          </a:avLst>
        </a:prstGeom>
        <a:solidFill>
          <a:schemeClr val="accent2">
            <a:hueOff val="838775"/>
            <a:satOff val="-7923"/>
            <a:lumOff val="-8237"/>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kumimoji="1" lang="ja-JP" altLang="en-US" sz="1400" kern="1200"/>
        </a:p>
      </dsp:txBody>
      <dsp:txXfrm>
        <a:off x="1620395" y="1534955"/>
        <a:ext cx="1042957" cy="391903"/>
      </dsp:txXfrm>
    </dsp:sp>
  </dsp:spTree>
</dsp:drawing>
</file>

<file path=ppt/diagrams/layout1.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2"/>
            <a:ext cx="4342996" cy="345874"/>
          </a:xfrm>
          <a:prstGeom prst="rect">
            <a:avLst/>
          </a:prstGeom>
        </p:spPr>
        <p:txBody>
          <a:bodyPr vert="horz" lIns="93114" tIns="46558" rIns="93114" bIns="46558"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674943" y="2"/>
            <a:ext cx="4342995" cy="345874"/>
          </a:xfrm>
          <a:prstGeom prst="rect">
            <a:avLst/>
          </a:prstGeom>
        </p:spPr>
        <p:txBody>
          <a:bodyPr vert="horz" lIns="93114" tIns="46558" rIns="93114" bIns="46558" rtlCol="0"/>
          <a:lstStyle>
            <a:lvl1pPr algn="r">
              <a:defRPr sz="1200"/>
            </a:lvl1pPr>
          </a:lstStyle>
          <a:p>
            <a:fld id="{CB34F5BB-0A2A-4FA1-812E-0CA84E67DACB}" type="datetimeFigureOut">
              <a:rPr kumimoji="1" lang="ja-JP" altLang="en-US" smtClean="0"/>
              <a:t>2024/11/26</a:t>
            </a:fld>
            <a:endParaRPr kumimoji="1" lang="ja-JP" altLang="en-US"/>
          </a:p>
        </p:txBody>
      </p:sp>
      <p:sp>
        <p:nvSpPr>
          <p:cNvPr id="4" name="フッター プレースホルダー 3"/>
          <p:cNvSpPr>
            <a:spLocks noGrp="1"/>
          </p:cNvSpPr>
          <p:nvPr>
            <p:ph type="ftr" sz="quarter" idx="2"/>
          </p:nvPr>
        </p:nvSpPr>
        <p:spPr>
          <a:xfrm>
            <a:off x="3" y="6543878"/>
            <a:ext cx="4342996" cy="345874"/>
          </a:xfrm>
          <a:prstGeom prst="rect">
            <a:avLst/>
          </a:prstGeom>
        </p:spPr>
        <p:txBody>
          <a:bodyPr vert="horz" lIns="93114" tIns="46558" rIns="93114" bIns="46558"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674943" y="6543878"/>
            <a:ext cx="4342995" cy="345874"/>
          </a:xfrm>
          <a:prstGeom prst="rect">
            <a:avLst/>
          </a:prstGeom>
        </p:spPr>
        <p:txBody>
          <a:bodyPr vert="horz" lIns="93114" tIns="46558" rIns="93114" bIns="46558" rtlCol="0" anchor="b"/>
          <a:lstStyle>
            <a:lvl1pPr algn="r">
              <a:defRPr sz="1200"/>
            </a:lvl1pPr>
          </a:lstStyle>
          <a:p>
            <a:fld id="{4C622D24-4C30-4139-94F7-99AA449032F1}" type="slidenum">
              <a:rPr kumimoji="1" lang="ja-JP" altLang="en-US" smtClean="0"/>
              <a:t>‹#›</a:t>
            </a:fld>
            <a:endParaRPr kumimoji="1" lang="ja-JP" altLang="en-US"/>
          </a:p>
        </p:txBody>
      </p:sp>
    </p:spTree>
    <p:extLst>
      <p:ext uri="{BB962C8B-B14F-4D97-AF65-F5344CB8AC3E}">
        <p14:creationId xmlns:p14="http://schemas.microsoft.com/office/powerpoint/2010/main" val="31472929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341862" cy="345868"/>
          </a:xfrm>
          <a:prstGeom prst="rect">
            <a:avLst/>
          </a:prstGeom>
        </p:spPr>
        <p:txBody>
          <a:bodyPr vert="horz" lIns="93114" tIns="46558" rIns="93114" bIns="46558" rtlCol="0"/>
          <a:lstStyle>
            <a:lvl1pPr algn="l">
              <a:defRPr sz="1200"/>
            </a:lvl1pPr>
          </a:lstStyle>
          <a:p>
            <a:endParaRPr kumimoji="1" lang="ja-JP" altLang="en-US"/>
          </a:p>
        </p:txBody>
      </p:sp>
      <p:sp>
        <p:nvSpPr>
          <p:cNvPr id="3" name="日付プレースホルダー 2"/>
          <p:cNvSpPr>
            <a:spLocks noGrp="1"/>
          </p:cNvSpPr>
          <p:nvPr>
            <p:ph type="dt" idx="1"/>
          </p:nvPr>
        </p:nvSpPr>
        <p:spPr>
          <a:xfrm>
            <a:off x="5675219" y="0"/>
            <a:ext cx="4343473" cy="345868"/>
          </a:xfrm>
          <a:prstGeom prst="rect">
            <a:avLst/>
          </a:prstGeom>
        </p:spPr>
        <p:txBody>
          <a:bodyPr vert="horz" lIns="93114" tIns="46558" rIns="93114" bIns="46558" rtlCol="0"/>
          <a:lstStyle>
            <a:lvl1pPr algn="r">
              <a:defRPr sz="1200"/>
            </a:lvl1pPr>
          </a:lstStyle>
          <a:p>
            <a:fld id="{47E8764B-EC0B-4D64-847D-2FCBBA79717B}" type="datetimeFigureOut">
              <a:rPr kumimoji="1" lang="ja-JP" altLang="en-US" smtClean="0"/>
              <a:t>2024/11/26</a:t>
            </a:fld>
            <a:endParaRPr kumimoji="1" lang="ja-JP" altLang="en-US"/>
          </a:p>
        </p:txBody>
      </p:sp>
      <p:sp>
        <p:nvSpPr>
          <p:cNvPr id="4" name="スライド イメージ プレースホルダー 3"/>
          <p:cNvSpPr>
            <a:spLocks noGrp="1" noRot="1" noChangeAspect="1"/>
          </p:cNvSpPr>
          <p:nvPr>
            <p:ph type="sldImg" idx="2"/>
          </p:nvPr>
        </p:nvSpPr>
        <p:spPr>
          <a:xfrm>
            <a:off x="3460750" y="858838"/>
            <a:ext cx="3100388" cy="2325687"/>
          </a:xfrm>
          <a:prstGeom prst="rect">
            <a:avLst/>
          </a:prstGeom>
          <a:noFill/>
          <a:ln w="12700">
            <a:solidFill>
              <a:prstClr val="black"/>
            </a:solidFill>
          </a:ln>
        </p:spPr>
        <p:txBody>
          <a:bodyPr vert="horz" lIns="93114" tIns="46558" rIns="93114" bIns="46558" rtlCol="0" anchor="ctr"/>
          <a:lstStyle/>
          <a:p>
            <a:endParaRPr lang="ja-JP" altLang="en-US"/>
          </a:p>
        </p:txBody>
      </p:sp>
      <p:sp>
        <p:nvSpPr>
          <p:cNvPr id="5" name="ノート プレースホルダー 4"/>
          <p:cNvSpPr>
            <a:spLocks noGrp="1"/>
          </p:cNvSpPr>
          <p:nvPr>
            <p:ph type="body" sz="quarter" idx="3"/>
          </p:nvPr>
        </p:nvSpPr>
        <p:spPr>
          <a:xfrm>
            <a:off x="1002836" y="3315786"/>
            <a:ext cx="8016240" cy="2713357"/>
          </a:xfrm>
          <a:prstGeom prst="rect">
            <a:avLst/>
          </a:prstGeom>
        </p:spPr>
        <p:txBody>
          <a:bodyPr vert="horz" lIns="93114" tIns="46558" rIns="93114" bIns="4655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6543883"/>
            <a:ext cx="4341862" cy="345868"/>
          </a:xfrm>
          <a:prstGeom prst="rect">
            <a:avLst/>
          </a:prstGeom>
        </p:spPr>
        <p:txBody>
          <a:bodyPr vert="horz" lIns="93114" tIns="46558" rIns="93114" bIns="4655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75219" y="6543883"/>
            <a:ext cx="4343473" cy="345868"/>
          </a:xfrm>
          <a:prstGeom prst="rect">
            <a:avLst/>
          </a:prstGeom>
        </p:spPr>
        <p:txBody>
          <a:bodyPr vert="horz" lIns="93114" tIns="46558" rIns="93114" bIns="46558" rtlCol="0" anchor="b"/>
          <a:lstStyle>
            <a:lvl1pPr algn="r">
              <a:defRPr sz="1200"/>
            </a:lvl1pPr>
          </a:lstStyle>
          <a:p>
            <a:fld id="{758519F8-6BEC-47E7-8AD5-62B4A9089C74}" type="slidenum">
              <a:rPr kumimoji="1" lang="ja-JP" altLang="en-US" smtClean="0"/>
              <a:t>‹#›</a:t>
            </a:fld>
            <a:endParaRPr kumimoji="1" lang="ja-JP" altLang="en-US"/>
          </a:p>
        </p:txBody>
      </p:sp>
    </p:spTree>
    <p:extLst>
      <p:ext uri="{BB962C8B-B14F-4D97-AF65-F5344CB8AC3E}">
        <p14:creationId xmlns:p14="http://schemas.microsoft.com/office/powerpoint/2010/main" val="218218433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9" name="Rectangle 1026"/>
          <p:cNvSpPr>
            <a:spLocks noGrp="1" noRot="1" noChangeAspect="1" noChangeArrowheads="1" noTextEdit="1"/>
          </p:cNvSpPr>
          <p:nvPr>
            <p:ph type="sldImg"/>
          </p:nvPr>
        </p:nvSpPr>
        <p:spPr>
          <a:ln/>
        </p:spPr>
      </p:sp>
      <p:sp>
        <p:nvSpPr>
          <p:cNvPr id="167940"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dirty="0">
              <a:latin typeface="Arial" panose="020B0604020202020204" pitchFamily="34" charset="0"/>
            </a:endParaRPr>
          </a:p>
        </p:txBody>
      </p:sp>
    </p:spTree>
    <p:extLst>
      <p:ext uri="{BB962C8B-B14F-4D97-AF65-F5344CB8AC3E}">
        <p14:creationId xmlns:p14="http://schemas.microsoft.com/office/powerpoint/2010/main" val="991685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386255-078E-F7FA-9912-F9FEF7C92951}"/>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99C1DC07-EE50-2C32-A50E-600B17D0C73E}"/>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CB80E70B-4870-A0B6-5B8D-D05076728C8C}"/>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52412670-0AC2-C972-00DE-538C094D9681}"/>
              </a:ext>
            </a:extLst>
          </p:cNvPr>
          <p:cNvSpPr>
            <a:spLocks noGrp="1"/>
          </p:cNvSpPr>
          <p:nvPr>
            <p:ph type="sldNum" sz="quarter" idx="10"/>
          </p:nvPr>
        </p:nvSpPr>
        <p:spPr/>
        <p:txBody>
          <a:bodyPr/>
          <a:lstStyle/>
          <a:p>
            <a:fld id="{758519F8-6BEC-47E7-8AD5-62B4A9089C74}" type="slidenum">
              <a:rPr kumimoji="1" lang="ja-JP" altLang="en-US" smtClean="0"/>
              <a:t>9</a:t>
            </a:fld>
            <a:endParaRPr kumimoji="1" lang="ja-JP" altLang="en-US"/>
          </a:p>
        </p:txBody>
      </p:sp>
    </p:spTree>
    <p:extLst>
      <p:ext uri="{BB962C8B-B14F-4D97-AF65-F5344CB8AC3E}">
        <p14:creationId xmlns:p14="http://schemas.microsoft.com/office/powerpoint/2010/main" val="34302749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58519F8-6BEC-47E7-8AD5-62B4A9089C74}" type="slidenum">
              <a:rPr kumimoji="1" lang="ja-JP" altLang="en-US" smtClean="0"/>
              <a:t>10</a:t>
            </a:fld>
            <a:endParaRPr kumimoji="1" lang="ja-JP" altLang="en-US"/>
          </a:p>
        </p:txBody>
      </p:sp>
    </p:spTree>
    <p:extLst>
      <p:ext uri="{BB962C8B-B14F-4D97-AF65-F5344CB8AC3E}">
        <p14:creationId xmlns:p14="http://schemas.microsoft.com/office/powerpoint/2010/main" val="13904698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58519F8-6BEC-47E7-8AD5-62B4A9089C74}" type="slidenum">
              <a:rPr kumimoji="1" lang="ja-JP" altLang="en-US" smtClean="0"/>
              <a:t>11</a:t>
            </a:fld>
            <a:endParaRPr kumimoji="1" lang="ja-JP" altLang="en-US"/>
          </a:p>
        </p:txBody>
      </p:sp>
    </p:spTree>
    <p:extLst>
      <p:ext uri="{BB962C8B-B14F-4D97-AF65-F5344CB8AC3E}">
        <p14:creationId xmlns:p14="http://schemas.microsoft.com/office/powerpoint/2010/main" val="9951985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58519F8-6BEC-47E7-8AD5-62B4A9089C74}" type="slidenum">
              <a:rPr kumimoji="1" lang="ja-JP" altLang="en-US" smtClean="0"/>
              <a:t>1</a:t>
            </a:fld>
            <a:endParaRPr kumimoji="1" lang="ja-JP" altLang="en-US"/>
          </a:p>
        </p:txBody>
      </p:sp>
    </p:spTree>
    <p:extLst>
      <p:ext uri="{BB962C8B-B14F-4D97-AF65-F5344CB8AC3E}">
        <p14:creationId xmlns:p14="http://schemas.microsoft.com/office/powerpoint/2010/main" val="17009317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58519F8-6BEC-47E7-8AD5-62B4A9089C74}" type="slidenum">
              <a:rPr kumimoji="1" lang="ja-JP" altLang="en-US" smtClean="0"/>
              <a:t>2</a:t>
            </a:fld>
            <a:endParaRPr kumimoji="1" lang="ja-JP" altLang="en-US"/>
          </a:p>
        </p:txBody>
      </p:sp>
    </p:spTree>
    <p:extLst>
      <p:ext uri="{BB962C8B-B14F-4D97-AF65-F5344CB8AC3E}">
        <p14:creationId xmlns:p14="http://schemas.microsoft.com/office/powerpoint/2010/main" val="4112487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58519F8-6BEC-47E7-8AD5-62B4A9089C74}" type="slidenum">
              <a:rPr kumimoji="1" lang="ja-JP" altLang="en-US" smtClean="0"/>
              <a:t>3</a:t>
            </a:fld>
            <a:endParaRPr kumimoji="1" lang="ja-JP" altLang="en-US"/>
          </a:p>
        </p:txBody>
      </p:sp>
    </p:spTree>
    <p:extLst>
      <p:ext uri="{BB962C8B-B14F-4D97-AF65-F5344CB8AC3E}">
        <p14:creationId xmlns:p14="http://schemas.microsoft.com/office/powerpoint/2010/main" val="25784329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58519F8-6BEC-47E7-8AD5-62B4A9089C74}" type="slidenum">
              <a:rPr kumimoji="1" lang="ja-JP" altLang="en-US" smtClean="0"/>
              <a:t>4</a:t>
            </a:fld>
            <a:endParaRPr kumimoji="1" lang="ja-JP" altLang="en-US"/>
          </a:p>
        </p:txBody>
      </p:sp>
    </p:spTree>
    <p:extLst>
      <p:ext uri="{BB962C8B-B14F-4D97-AF65-F5344CB8AC3E}">
        <p14:creationId xmlns:p14="http://schemas.microsoft.com/office/powerpoint/2010/main" val="19400823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58519F8-6BEC-47E7-8AD5-62B4A9089C74}" type="slidenum">
              <a:rPr kumimoji="1" lang="ja-JP" altLang="en-US" smtClean="0"/>
              <a:t>5</a:t>
            </a:fld>
            <a:endParaRPr kumimoji="1" lang="ja-JP" altLang="en-US"/>
          </a:p>
        </p:txBody>
      </p:sp>
    </p:spTree>
    <p:extLst>
      <p:ext uri="{BB962C8B-B14F-4D97-AF65-F5344CB8AC3E}">
        <p14:creationId xmlns:p14="http://schemas.microsoft.com/office/powerpoint/2010/main" val="10708913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58519F8-6BEC-47E7-8AD5-62B4A9089C74}" type="slidenum">
              <a:rPr kumimoji="1" lang="ja-JP" altLang="en-US" smtClean="0"/>
              <a:t>6</a:t>
            </a:fld>
            <a:endParaRPr kumimoji="1" lang="ja-JP" altLang="en-US"/>
          </a:p>
        </p:txBody>
      </p:sp>
    </p:spTree>
    <p:extLst>
      <p:ext uri="{BB962C8B-B14F-4D97-AF65-F5344CB8AC3E}">
        <p14:creationId xmlns:p14="http://schemas.microsoft.com/office/powerpoint/2010/main" val="11505327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58519F8-6BEC-47E7-8AD5-62B4A9089C74}" type="slidenum">
              <a:rPr kumimoji="1" lang="ja-JP" altLang="en-US" smtClean="0"/>
              <a:t>7</a:t>
            </a:fld>
            <a:endParaRPr kumimoji="1" lang="ja-JP" altLang="en-US"/>
          </a:p>
        </p:txBody>
      </p:sp>
    </p:spTree>
    <p:extLst>
      <p:ext uri="{BB962C8B-B14F-4D97-AF65-F5344CB8AC3E}">
        <p14:creationId xmlns:p14="http://schemas.microsoft.com/office/powerpoint/2010/main" val="39838737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443439-C5C7-4267-3151-9AB8F915F925}"/>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C25B89CA-3F39-A213-3D42-F228A7BF4E54}"/>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50359207-4DDC-3B7D-5F61-F4A5A76E335F}"/>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C7B46F85-48A5-5343-B8BC-C0F85E7D56C7}"/>
              </a:ext>
            </a:extLst>
          </p:cNvPr>
          <p:cNvSpPr>
            <a:spLocks noGrp="1"/>
          </p:cNvSpPr>
          <p:nvPr>
            <p:ph type="sldNum" sz="quarter" idx="10"/>
          </p:nvPr>
        </p:nvSpPr>
        <p:spPr/>
        <p:txBody>
          <a:bodyPr/>
          <a:lstStyle/>
          <a:p>
            <a:fld id="{758519F8-6BEC-47E7-8AD5-62B4A9089C74}" type="slidenum">
              <a:rPr kumimoji="1" lang="ja-JP" altLang="en-US" smtClean="0"/>
              <a:t>8</a:t>
            </a:fld>
            <a:endParaRPr kumimoji="1" lang="ja-JP" altLang="en-US"/>
          </a:p>
        </p:txBody>
      </p:sp>
    </p:spTree>
    <p:extLst>
      <p:ext uri="{BB962C8B-B14F-4D97-AF65-F5344CB8AC3E}">
        <p14:creationId xmlns:p14="http://schemas.microsoft.com/office/powerpoint/2010/main" val="38913108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A3CDAD7-40A7-4B23-A6AA-FA39D9598669}" type="datetime1">
              <a:rPr kumimoji="1" lang="ja-JP" altLang="en-US" smtClean="0"/>
              <a:t>2024/11/26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D9753B0-3E50-4523-BA08-32032CD16CB9}" type="slidenum">
              <a:rPr kumimoji="1" lang="ja-JP" altLang="en-US" smtClean="0"/>
              <a:t>‹#›</a:t>
            </a:fld>
            <a:endParaRPr kumimoji="1" lang="ja-JP" altLang="en-US"/>
          </a:p>
        </p:txBody>
      </p:sp>
    </p:spTree>
    <p:extLst>
      <p:ext uri="{BB962C8B-B14F-4D97-AF65-F5344CB8AC3E}">
        <p14:creationId xmlns:p14="http://schemas.microsoft.com/office/powerpoint/2010/main" val="38096605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5628673-92C3-45F7-913C-7797830888DE}" type="datetime1">
              <a:rPr kumimoji="1" lang="ja-JP" altLang="en-US" smtClean="0"/>
              <a:t>2024/11/26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D9753B0-3E50-4523-BA08-32032CD16CB9}" type="slidenum">
              <a:rPr kumimoji="1" lang="ja-JP" altLang="en-US" smtClean="0"/>
              <a:t>‹#›</a:t>
            </a:fld>
            <a:endParaRPr kumimoji="1" lang="ja-JP" altLang="en-US"/>
          </a:p>
        </p:txBody>
      </p:sp>
    </p:spTree>
    <p:extLst>
      <p:ext uri="{BB962C8B-B14F-4D97-AF65-F5344CB8AC3E}">
        <p14:creationId xmlns:p14="http://schemas.microsoft.com/office/powerpoint/2010/main" val="10211957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E705E9-B7B1-490E-95E3-932434A4E610}" type="datetime1">
              <a:rPr kumimoji="1" lang="ja-JP" altLang="en-US" smtClean="0"/>
              <a:t>2024/11/26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a:xfrm>
            <a:off x="7086600" y="6492875"/>
            <a:ext cx="2057400" cy="365125"/>
          </a:xfrm>
        </p:spPr>
        <p:txBody>
          <a:bodyPr/>
          <a:lstStyle/>
          <a:p>
            <a:fld id="{3D9753B0-3E50-4523-BA08-32032CD16CB9}" type="slidenum">
              <a:rPr kumimoji="1" lang="ja-JP" altLang="en-US" smtClean="0"/>
              <a:t>‹#›</a:t>
            </a:fld>
            <a:endParaRPr kumimoji="1" lang="ja-JP" altLang="en-US"/>
          </a:p>
        </p:txBody>
      </p:sp>
      <p:cxnSp>
        <p:nvCxnSpPr>
          <p:cNvPr id="5" name="直線コネクタ 4"/>
          <p:cNvCxnSpPr>
            <a:cxnSpLocks/>
          </p:cNvCxnSpPr>
          <p:nvPr userDrawn="1"/>
        </p:nvCxnSpPr>
        <p:spPr>
          <a:xfrm>
            <a:off x="0" y="638032"/>
            <a:ext cx="9144000" cy="0"/>
          </a:xfrm>
          <a:prstGeom prst="line">
            <a:avLst/>
          </a:prstGeom>
          <a:ln w="57150">
            <a:solidFill>
              <a:schemeClr val="accent2"/>
            </a:solidFill>
          </a:ln>
        </p:spPr>
        <p:style>
          <a:lnRef idx="1">
            <a:schemeClr val="accent1"/>
          </a:lnRef>
          <a:fillRef idx="0">
            <a:schemeClr val="accent1"/>
          </a:fillRef>
          <a:effectRef idx="0">
            <a:schemeClr val="accent1"/>
          </a:effectRef>
          <a:fontRef idx="minor">
            <a:schemeClr val="tx1"/>
          </a:fontRef>
        </p:style>
      </p:cxnSp>
      <p:sp>
        <p:nvSpPr>
          <p:cNvPr id="6" name="フッター プレースホルダー 3"/>
          <p:cNvSpPr txBox="1">
            <a:spLocks/>
          </p:cNvSpPr>
          <p:nvPr userDrawn="1"/>
        </p:nvSpPr>
        <p:spPr>
          <a:xfrm>
            <a:off x="7863840" y="0"/>
            <a:ext cx="1328448" cy="218336"/>
          </a:xfrm>
          <a:prstGeom prst="rect">
            <a:avLst/>
          </a:prstGeom>
        </p:spPr>
        <p:txBody>
          <a:bodyPr vert="horz" lIns="91440" tIns="45720" rIns="91440" bIns="45720" rtlCol="0" anchor="ctr"/>
          <a:lstStyle>
            <a:defPPr>
              <a:defRPr lang="ja-JP"/>
            </a:defPPr>
            <a:lvl1pPr marL="0" algn="ct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l"/>
            <a:r>
              <a:rPr lang="en-US" altLang="ja-JP" sz="800" dirty="0"/>
              <a:t>©20240824</a:t>
            </a:r>
            <a:r>
              <a:rPr lang="ja-JP" altLang="en-US" sz="800" dirty="0"/>
              <a:t>電友会大阪北</a:t>
            </a:r>
          </a:p>
        </p:txBody>
      </p:sp>
    </p:spTree>
    <p:extLst>
      <p:ext uri="{BB962C8B-B14F-4D97-AF65-F5344CB8AC3E}">
        <p14:creationId xmlns:p14="http://schemas.microsoft.com/office/powerpoint/2010/main" val="278372589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D27391-0005-4DFE-831D-45574E305AEB}" type="datetime1">
              <a:rPr kumimoji="1" lang="ja-JP" altLang="en-US" smtClean="0"/>
              <a:t>2024/11/26</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9753B0-3E50-4523-BA08-32032CD16CB9}" type="slidenum">
              <a:rPr kumimoji="1" lang="ja-JP" altLang="en-US" smtClean="0"/>
              <a:t>‹#›</a:t>
            </a:fld>
            <a:endParaRPr kumimoji="1" lang="ja-JP" altLang="en-US"/>
          </a:p>
        </p:txBody>
      </p:sp>
    </p:spTree>
    <p:extLst>
      <p:ext uri="{BB962C8B-B14F-4D97-AF65-F5344CB8AC3E}">
        <p14:creationId xmlns:p14="http://schemas.microsoft.com/office/powerpoint/2010/main" val="1681293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7" r:id="rId3"/>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3.xml"/><Relationship Id="rId5" Type="http://schemas.openxmlformats.org/officeDocument/2006/relationships/image" Target="../media/image7.png"/><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5" name="Line 14"/>
          <p:cNvSpPr>
            <a:spLocks noChangeShapeType="1"/>
          </p:cNvSpPr>
          <p:nvPr/>
        </p:nvSpPr>
        <p:spPr bwMode="auto">
          <a:xfrm>
            <a:off x="0" y="2924175"/>
            <a:ext cx="9144000" cy="0"/>
          </a:xfrm>
          <a:prstGeom prst="line">
            <a:avLst/>
          </a:prstGeom>
          <a:noFill/>
          <a:ln w="60325" cmpd="thickThin">
            <a:solidFill>
              <a:srgbClr val="00B050"/>
            </a:solidFill>
            <a:round/>
            <a:headEnd/>
            <a:tailEnd/>
          </a:ln>
          <a:extLst>
            <a:ext uri="{909E8E84-426E-40DD-AFC4-6F175D3DCCD1}">
              <a14:hiddenFill xmlns:a14="http://schemas.microsoft.com/office/drawing/2010/main">
                <a:noFill/>
              </a14:hiddenFill>
            </a:ext>
          </a:extLst>
        </p:spPr>
        <p:txBody>
          <a:bodyPr wrap="square" lIns="90000" tIns="46800" rIns="90000" bIns="46800" anchor="ctr">
            <a:spAutoFit/>
          </a:bodyPr>
          <a:lstStyle/>
          <a:p>
            <a:endParaRPr lang="ja-JP" altLang="en-US">
              <a:latin typeface="+mn-ea"/>
            </a:endParaRPr>
          </a:p>
        </p:txBody>
      </p:sp>
      <p:sp>
        <p:nvSpPr>
          <p:cNvPr id="166916" name="Text Box 15"/>
          <p:cNvSpPr txBox="1">
            <a:spLocks noChangeArrowheads="1"/>
          </p:cNvSpPr>
          <p:nvPr/>
        </p:nvSpPr>
        <p:spPr bwMode="auto">
          <a:xfrm>
            <a:off x="884860" y="888983"/>
            <a:ext cx="6882713" cy="13871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a:lnSpc>
                <a:spcPct val="100000"/>
              </a:lnSpc>
              <a:spcBef>
                <a:spcPct val="50000"/>
              </a:spcBef>
              <a:buNone/>
            </a:pPr>
            <a:r>
              <a:rPr lang="ja-JP" altLang="en-US" sz="24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電友会大阪北支部主催</a:t>
            </a:r>
            <a:endParaRPr lang="en-US" altLang="ja-JP" sz="24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ct val="100000"/>
              </a:lnSpc>
              <a:spcBef>
                <a:spcPct val="50000"/>
              </a:spcBef>
              <a:buNone/>
            </a:pPr>
            <a:r>
              <a:rPr lang="ja-JP" altLang="en-US" sz="4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終活セミナー</a:t>
            </a:r>
            <a:endParaRPr lang="ja-JP" altLang="en-US" sz="380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8"/>
          <p:cNvSpPr txBox="1"/>
          <p:nvPr/>
        </p:nvSpPr>
        <p:spPr>
          <a:xfrm>
            <a:off x="0" y="3198167"/>
            <a:ext cx="8625016" cy="461665"/>
          </a:xfrm>
          <a:prstGeom prst="rect">
            <a:avLst/>
          </a:prstGeom>
          <a:noFill/>
        </p:spPr>
        <p:txBody>
          <a:bodyPr wrap="square" rtlCol="0">
            <a:spAutoFit/>
          </a:bodyPr>
          <a:lstStyle/>
          <a:p>
            <a:r>
              <a:rPr kumimoji="1" lang="en-US" altLang="ja-JP" sz="240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2024.11.30(sat) 11:00</a:t>
            </a:r>
            <a:r>
              <a:rPr kumimoji="1" lang="ja-JP" altLang="en-US" sz="240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240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NTT</a:t>
            </a:r>
            <a:r>
              <a:rPr kumimoji="1" lang="ja-JP" altLang="en-US" sz="240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淀川ビル </a:t>
            </a:r>
            <a:r>
              <a:rPr kumimoji="1" lang="en-US" altLang="ja-JP" sz="240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&amp;</a:t>
            </a:r>
            <a:r>
              <a:rPr kumimoji="1" lang="ja-JP" altLang="en-US" sz="240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240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Web-Ex</a:t>
            </a:r>
            <a:endParaRPr kumimoji="1" lang="ja-JP" altLang="en-US" sz="140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テキスト ボックス 4">
            <a:extLst>
              <a:ext uri="{FF2B5EF4-FFF2-40B4-BE49-F238E27FC236}">
                <a16:creationId xmlns:a16="http://schemas.microsoft.com/office/drawing/2014/main" id="{6C6C40FD-F04D-E85E-1BB2-32828CF87498}"/>
              </a:ext>
            </a:extLst>
          </p:cNvPr>
          <p:cNvSpPr txBox="1"/>
          <p:nvPr/>
        </p:nvSpPr>
        <p:spPr>
          <a:xfrm>
            <a:off x="1143000" y="4578592"/>
            <a:ext cx="6858000" cy="1569660"/>
          </a:xfrm>
          <a:prstGeom prst="rect">
            <a:avLst/>
          </a:prstGeom>
          <a:noFill/>
        </p:spPr>
        <p:txBody>
          <a:bodyPr wrap="square" rtlCol="0">
            <a:spAutoFit/>
          </a:bodyPr>
          <a:lstStyle/>
          <a:p>
            <a:r>
              <a:rPr kumimoji="1" lang="ja-JP" altLang="en-US" sz="240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セミナーにご参加ありがとうございます。</a:t>
            </a:r>
          </a:p>
          <a:p>
            <a:endParaRPr lang="ja-JP" altLang="en-US" sz="240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240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240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時から始めます。</a:t>
            </a:r>
          </a:p>
          <a:p>
            <a:r>
              <a:rPr lang="ja-JP" altLang="en-US" sz="240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マイクはミュート</a:t>
            </a:r>
            <a:r>
              <a:rPr lang="en-US" altLang="ja-JP" sz="240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(OFF)</a:t>
            </a:r>
            <a:r>
              <a:rPr lang="ja-JP" altLang="en-US" sz="240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、カメラも</a:t>
            </a:r>
            <a:r>
              <a:rPr lang="en-US" altLang="ja-JP" sz="240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OFF</a:t>
            </a:r>
            <a:r>
              <a:rPr lang="ja-JP" altLang="en-US" sz="240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でお待ちください。</a:t>
            </a:r>
            <a:endParaRPr kumimoji="1" lang="ja-JP" altLang="en-US" sz="240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799191854"/>
      </p:ext>
    </p:extLst>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FD11E1-377F-6173-4336-96C4765E8CC6}"/>
            </a:ext>
          </a:extLst>
        </p:cNvPr>
        <p:cNvGrpSpPr/>
        <p:nvPr/>
      </p:nvGrpSpPr>
      <p:grpSpPr>
        <a:xfrm>
          <a:off x="0" y="0"/>
          <a:ext cx="0" cy="0"/>
          <a:chOff x="0" y="0"/>
          <a:chExt cx="0" cy="0"/>
        </a:xfrm>
      </p:grpSpPr>
      <p:sp>
        <p:nvSpPr>
          <p:cNvPr id="5" name="Text Box 5">
            <a:extLst>
              <a:ext uri="{FF2B5EF4-FFF2-40B4-BE49-F238E27FC236}">
                <a16:creationId xmlns:a16="http://schemas.microsoft.com/office/drawing/2014/main" id="{1970BFB3-9CD3-71D2-6F3C-9BD765BE76E7}"/>
              </a:ext>
            </a:extLst>
          </p:cNvPr>
          <p:cNvSpPr txBox="1">
            <a:spLocks noChangeArrowheads="1"/>
          </p:cNvSpPr>
          <p:nvPr/>
        </p:nvSpPr>
        <p:spPr bwMode="auto">
          <a:xfrm>
            <a:off x="0" y="187503"/>
            <a:ext cx="7086600" cy="447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txBody>
          <a:bodyPr wrap="none" lIns="70910" tIns="8485" rIns="70910" bIns="8485" anchor="ctr" anchorCtr="0">
            <a:no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a:lnSpc>
                <a:spcPct val="100000"/>
              </a:lnSpc>
              <a:spcBef>
                <a:spcPct val="0"/>
              </a:spcBef>
              <a:buNone/>
            </a:pPr>
            <a:r>
              <a:rPr lang="ja-JP" altLang="en-US" sz="32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言い残したいことのチェック</a:t>
            </a:r>
            <a:endParaRPr lang="en-US" altLang="ja-JP" sz="3200"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スライド番号プレースホルダー 2">
            <a:extLst>
              <a:ext uri="{FF2B5EF4-FFF2-40B4-BE49-F238E27FC236}">
                <a16:creationId xmlns:a16="http://schemas.microsoft.com/office/drawing/2014/main" id="{5966F1EF-7A65-DDF1-E7A8-9938CA5F0DBD}"/>
              </a:ext>
            </a:extLst>
          </p:cNvPr>
          <p:cNvSpPr>
            <a:spLocks noGrp="1"/>
          </p:cNvSpPr>
          <p:nvPr>
            <p:ph type="sldNum" sz="quarter" idx="12"/>
          </p:nvPr>
        </p:nvSpPr>
        <p:spPr/>
        <p:txBody>
          <a:bodyPr/>
          <a:lstStyle/>
          <a:p>
            <a:fld id="{3D9753B0-3E50-4523-BA08-32032CD16CB9}" type="slidenum">
              <a:rPr kumimoji="1" lang="ja-JP" altLang="en-US" smtClean="0"/>
              <a:t>9</a:t>
            </a:fld>
            <a:endParaRPr kumimoji="1" lang="ja-JP" altLang="en-US"/>
          </a:p>
        </p:txBody>
      </p:sp>
      <p:graphicFrame>
        <p:nvGraphicFramePr>
          <p:cNvPr id="9" name="表 8">
            <a:extLst>
              <a:ext uri="{FF2B5EF4-FFF2-40B4-BE49-F238E27FC236}">
                <a16:creationId xmlns:a16="http://schemas.microsoft.com/office/drawing/2014/main" id="{5E227F42-5F00-C53A-1A00-8B7FCBE6D93A}"/>
              </a:ext>
            </a:extLst>
          </p:cNvPr>
          <p:cNvGraphicFramePr>
            <a:graphicFrameLocks noGrp="1"/>
          </p:cNvGraphicFramePr>
          <p:nvPr>
            <p:extLst>
              <p:ext uri="{D42A27DB-BD31-4B8C-83A1-F6EECF244321}">
                <p14:modId xmlns:p14="http://schemas.microsoft.com/office/powerpoint/2010/main" val="1971692078"/>
              </p:ext>
            </p:extLst>
          </p:nvPr>
        </p:nvGraphicFramePr>
        <p:xfrm>
          <a:off x="117087" y="737713"/>
          <a:ext cx="8909825" cy="6042466"/>
        </p:xfrm>
        <a:graphic>
          <a:graphicData uri="http://schemas.openxmlformats.org/drawingml/2006/table">
            <a:tbl>
              <a:tblPr firstRow="1" bandRow="1">
                <a:tableStyleId>{21E4AEA4-8DFA-4A89-87EB-49C32662AFE0}</a:tableStyleId>
              </a:tblPr>
              <a:tblGrid>
                <a:gridCol w="1835468">
                  <a:extLst>
                    <a:ext uri="{9D8B030D-6E8A-4147-A177-3AD203B41FA5}">
                      <a16:colId xmlns:a16="http://schemas.microsoft.com/office/drawing/2014/main" val="1060387777"/>
                    </a:ext>
                  </a:extLst>
                </a:gridCol>
                <a:gridCol w="4013349">
                  <a:extLst>
                    <a:ext uri="{9D8B030D-6E8A-4147-A177-3AD203B41FA5}">
                      <a16:colId xmlns:a16="http://schemas.microsoft.com/office/drawing/2014/main" val="905254560"/>
                    </a:ext>
                  </a:extLst>
                </a:gridCol>
                <a:gridCol w="3061008">
                  <a:extLst>
                    <a:ext uri="{9D8B030D-6E8A-4147-A177-3AD203B41FA5}">
                      <a16:colId xmlns:a16="http://schemas.microsoft.com/office/drawing/2014/main" val="1653598663"/>
                    </a:ext>
                  </a:extLst>
                </a:gridCol>
              </a:tblGrid>
              <a:tr h="376995">
                <a:tc>
                  <a:txBody>
                    <a:bodyPr/>
                    <a:lstStyle/>
                    <a:p>
                      <a:pPr algn="ctr"/>
                      <a:r>
                        <a:rPr kumimoji="1" lang="ja-JP" altLang="en-US" dirty="0">
                          <a:latin typeface="メイリオ" panose="020B0604030504040204" pitchFamily="50" charset="-128"/>
                          <a:ea typeface="メイリオ" panose="020B0604030504040204" pitchFamily="50" charset="-128"/>
                        </a:rPr>
                        <a:t>項　目</a:t>
                      </a:r>
                    </a:p>
                  </a:txBody>
                  <a:tcPr anchor="ctr"/>
                </a:tc>
                <a:tc>
                  <a:txBody>
                    <a:bodyPr/>
                    <a:lstStyle/>
                    <a:p>
                      <a:pPr algn="ctr"/>
                      <a:r>
                        <a:rPr kumimoji="1" lang="ja-JP" altLang="en-US" dirty="0">
                          <a:latin typeface="メイリオ" panose="020B0604030504040204" pitchFamily="50" charset="-128"/>
                          <a:ea typeface="メイリオ" panose="020B0604030504040204" pitchFamily="50" charset="-128"/>
                        </a:rPr>
                        <a:t>内　　容</a:t>
                      </a:r>
                    </a:p>
                  </a:txBody>
                  <a:tcPr anchor="ctr"/>
                </a:tc>
                <a:tc>
                  <a:txBody>
                    <a:bodyPr/>
                    <a:lstStyle/>
                    <a:p>
                      <a:pPr algn="ctr"/>
                      <a:r>
                        <a:rPr kumimoji="1" lang="ja-JP" altLang="en-US" dirty="0">
                          <a:latin typeface="メイリオ" panose="020B0604030504040204" pitchFamily="50" charset="-128"/>
                          <a:ea typeface="メイリオ" panose="020B0604030504040204" pitchFamily="50" charset="-128"/>
                        </a:rPr>
                        <a:t>備　考</a:t>
                      </a:r>
                    </a:p>
                  </a:txBody>
                  <a:tcPr anchor="ctr"/>
                </a:tc>
                <a:extLst>
                  <a:ext uri="{0D108BD9-81ED-4DB2-BD59-A6C34878D82A}">
                    <a16:rowId xmlns:a16="http://schemas.microsoft.com/office/drawing/2014/main" val="3362224787"/>
                  </a:ext>
                </a:extLst>
              </a:tr>
              <a:tr h="150797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dirty="0">
                          <a:latin typeface="メイリオ" panose="020B0604030504040204" pitchFamily="50" charset="-128"/>
                          <a:ea typeface="メイリオ" panose="020B0604030504040204" pitchFamily="50" charset="-128"/>
                        </a:rPr>
                        <a:t>相　続</a:t>
                      </a:r>
                    </a:p>
                  </a:txBody>
                  <a:tcPr anchor="ctr"/>
                </a:tc>
                <a:tc>
                  <a:txBody>
                    <a:bodyPr/>
                    <a:lstStyle/>
                    <a:p>
                      <a:pPr algn="l"/>
                      <a:r>
                        <a:rPr kumimoji="1" lang="ja-JP" altLang="en-US" dirty="0">
                          <a:latin typeface="メイリオ" panose="020B0604030504040204" pitchFamily="50" charset="-128"/>
                          <a:ea typeface="メイリオ" panose="020B0604030504040204" pitchFamily="50" charset="-128"/>
                        </a:rPr>
                        <a:t>〇法定相続人の確認</a:t>
                      </a:r>
                      <a:r>
                        <a:rPr kumimoji="1" lang="en-US" altLang="ja-JP" dirty="0">
                          <a:latin typeface="メイリオ" panose="020B0604030504040204" pitchFamily="50" charset="-128"/>
                          <a:ea typeface="メイリオ" panose="020B0604030504040204" pitchFamily="50" charset="-128"/>
                        </a:rPr>
                        <a:t>(</a:t>
                      </a:r>
                      <a:r>
                        <a:rPr kumimoji="1" lang="ja-JP" altLang="en-US" dirty="0">
                          <a:latin typeface="メイリオ" panose="020B0604030504040204" pitchFamily="50" charset="-128"/>
                          <a:ea typeface="メイリオ" panose="020B0604030504040204" pitchFamily="50" charset="-128"/>
                        </a:rPr>
                        <a:t>家系図を書く</a:t>
                      </a:r>
                      <a:r>
                        <a:rPr kumimoji="1" lang="en-US" altLang="ja-JP" dirty="0">
                          <a:latin typeface="メイリオ" panose="020B0604030504040204" pitchFamily="50" charset="-128"/>
                          <a:ea typeface="メイリオ" panose="020B0604030504040204" pitchFamily="50" charset="-128"/>
                        </a:rPr>
                        <a:t>)</a:t>
                      </a:r>
                      <a:endParaRPr kumimoji="1" lang="ja-JP" altLang="en-US" dirty="0">
                        <a:latin typeface="メイリオ" panose="020B0604030504040204" pitchFamily="50" charset="-128"/>
                        <a:ea typeface="メイリオ" panose="020B0604030504040204" pitchFamily="50" charset="-128"/>
                      </a:endParaRPr>
                    </a:p>
                    <a:p>
                      <a:pPr algn="l"/>
                      <a:r>
                        <a:rPr kumimoji="1" lang="ja-JP" altLang="en-US" dirty="0">
                          <a:latin typeface="メイリオ" panose="020B0604030504040204" pitchFamily="50" charset="-128"/>
                          <a:ea typeface="メイリオ" panose="020B0604030504040204" pitchFamily="50" charset="-128"/>
                        </a:rPr>
                        <a:t>〇資産の確認</a:t>
                      </a:r>
                    </a:p>
                    <a:p>
                      <a:pPr marL="176213" indent="0" algn="l"/>
                      <a:r>
                        <a:rPr kumimoji="1" lang="en-US" altLang="ja-JP" dirty="0">
                          <a:latin typeface="メイリオ" panose="020B0604030504040204" pitchFamily="50" charset="-128"/>
                          <a:ea typeface="メイリオ" panose="020B0604030504040204" pitchFamily="50" charset="-128"/>
                        </a:rPr>
                        <a:t>(</a:t>
                      </a:r>
                      <a:r>
                        <a:rPr kumimoji="1" lang="ja-JP" altLang="en-US" dirty="0">
                          <a:latin typeface="メイリオ" panose="020B0604030504040204" pitchFamily="50" charset="-128"/>
                          <a:ea typeface="メイリオ" panose="020B0604030504040204" pitchFamily="50" charset="-128"/>
                        </a:rPr>
                        <a:t>預金、金融財産、不動産、負債等</a:t>
                      </a:r>
                      <a:r>
                        <a:rPr kumimoji="1" lang="en-US" altLang="ja-JP" dirty="0">
                          <a:latin typeface="メイリオ" panose="020B0604030504040204" pitchFamily="50" charset="-128"/>
                          <a:ea typeface="メイリオ" panose="020B0604030504040204" pitchFamily="50" charset="-128"/>
                        </a:rPr>
                        <a:t>)</a:t>
                      </a:r>
                    </a:p>
                    <a:p>
                      <a:pPr marL="0" indent="0" algn="l"/>
                      <a:r>
                        <a:rPr kumimoji="1" lang="ja-JP" altLang="en-US" dirty="0">
                          <a:latin typeface="メイリオ" panose="020B0604030504040204" pitchFamily="50" charset="-128"/>
                          <a:ea typeface="メイリオ" panose="020B0604030504040204" pitchFamily="50" charset="-128"/>
                        </a:rPr>
                        <a:t>〇遺産分割方法</a:t>
                      </a:r>
                    </a:p>
                    <a:p>
                      <a:pPr marL="176213" indent="0" algn="l"/>
                      <a:r>
                        <a:rPr kumimoji="1" lang="en-US" altLang="ja-JP" dirty="0">
                          <a:latin typeface="メイリオ" panose="020B0604030504040204" pitchFamily="50" charset="-128"/>
                          <a:ea typeface="メイリオ" panose="020B0604030504040204" pitchFamily="50" charset="-128"/>
                        </a:rPr>
                        <a:t>(</a:t>
                      </a:r>
                      <a:r>
                        <a:rPr kumimoji="1" lang="ja-JP" altLang="en-US" dirty="0">
                          <a:latin typeface="メイリオ" panose="020B0604030504040204" pitchFamily="50" charset="-128"/>
                          <a:ea typeface="+mn-ea"/>
                        </a:rPr>
                        <a:t>誰がどの財産をどのくらい相続するか</a:t>
                      </a:r>
                      <a:r>
                        <a:rPr kumimoji="1" lang="en-US" altLang="ja-JP" dirty="0">
                          <a:latin typeface="メイリオ" panose="020B0604030504040204" pitchFamily="50" charset="-128"/>
                          <a:ea typeface="メイリオ" panose="020B0604030504040204" pitchFamily="50" charset="-128"/>
                        </a:rPr>
                        <a:t>)</a:t>
                      </a:r>
                    </a:p>
                    <a:p>
                      <a:pPr marL="176213" indent="0" algn="l"/>
                      <a:r>
                        <a:rPr kumimoji="1" lang="en-US" altLang="ja-JP" dirty="0">
                          <a:latin typeface="メイリオ" panose="020B0604030504040204" pitchFamily="50" charset="-128"/>
                          <a:ea typeface="メイリオ" panose="020B0604030504040204" pitchFamily="50" charset="-128"/>
                        </a:rPr>
                        <a:t>(</a:t>
                      </a:r>
                      <a:r>
                        <a:rPr kumimoji="1" lang="zh-TW" altLang="en-US" dirty="0">
                          <a:latin typeface="メイリオ" panose="020B0604030504040204" pitchFamily="50" charset="-128"/>
                          <a:ea typeface="メイリオ" panose="020B0604030504040204" pitchFamily="50" charset="-128"/>
                        </a:rPr>
                        <a:t>現物分割、換価分割、代償分割</a:t>
                      </a:r>
                      <a:r>
                        <a:rPr kumimoji="1" lang="en-US" altLang="ja-JP" dirty="0">
                          <a:latin typeface="メイリオ" panose="020B0604030504040204" pitchFamily="50" charset="-128"/>
                          <a:ea typeface="メイリオ" panose="020B0604030504040204" pitchFamily="50" charset="-128"/>
                        </a:rPr>
                        <a:t>)</a:t>
                      </a:r>
                    </a:p>
                  </a:txBody>
                  <a:tcPr anchor="ctr"/>
                </a:tc>
                <a:tc>
                  <a:txBody>
                    <a:bodyPr/>
                    <a:lstStyle/>
                    <a:p>
                      <a:pPr marL="265113" indent="-265113" algn="l"/>
                      <a:r>
                        <a:rPr kumimoji="1" lang="ja-JP" altLang="en-US" dirty="0">
                          <a:latin typeface="メイリオ" panose="020B0604030504040204" pitchFamily="50" charset="-128"/>
                          <a:ea typeface="メイリオ" panose="020B0604030504040204" pitchFamily="50" charset="-128"/>
                        </a:rPr>
                        <a:t>〇親の面倒を見たのに財産の分け方に納得がいかない</a:t>
                      </a:r>
                    </a:p>
                    <a:p>
                      <a:pPr algn="l"/>
                      <a:r>
                        <a:rPr kumimoji="1" lang="ja-JP" altLang="en-US" dirty="0">
                          <a:latin typeface="メイリオ" panose="020B0604030504040204" pitchFamily="50" charset="-128"/>
                          <a:ea typeface="メイリオ" panose="020B0604030504040204" pitchFamily="50" charset="-128"/>
                        </a:rPr>
                        <a:t>〇相続人の確定が大変</a:t>
                      </a:r>
                    </a:p>
                    <a:p>
                      <a:pPr marL="265113" indent="0" algn="l"/>
                      <a:r>
                        <a:rPr kumimoji="1" lang="en-US" altLang="ja-JP" dirty="0">
                          <a:latin typeface="メイリオ" panose="020B0604030504040204" pitchFamily="50" charset="-128"/>
                          <a:ea typeface="メイリオ" panose="020B0604030504040204" pitchFamily="50" charset="-128"/>
                        </a:rPr>
                        <a:t>(</a:t>
                      </a:r>
                      <a:r>
                        <a:rPr kumimoji="1" lang="ja-JP" altLang="en-US" dirty="0">
                          <a:latin typeface="メイリオ" panose="020B0604030504040204" pitchFamily="50" charset="-128"/>
                          <a:ea typeface="メイリオ" panose="020B0604030504040204" pitchFamily="50" charset="-128"/>
                        </a:rPr>
                        <a:t>認知の子、子がいない、行方不明者、認知症等</a:t>
                      </a:r>
                      <a:r>
                        <a:rPr kumimoji="1" lang="en-US" altLang="ja-JP" dirty="0">
                          <a:latin typeface="メイリオ" panose="020B0604030504040204" pitchFamily="50" charset="-128"/>
                          <a:ea typeface="メイリオ" panose="020B0604030504040204" pitchFamily="50" charset="-128"/>
                        </a:rPr>
                        <a:t>)</a:t>
                      </a:r>
                    </a:p>
                    <a:p>
                      <a:pPr algn="l"/>
                      <a:r>
                        <a:rPr kumimoji="1" lang="ja-JP" altLang="en-US" dirty="0">
                          <a:latin typeface="メイリオ" panose="020B0604030504040204" pitchFamily="50" charset="-128"/>
                          <a:ea typeface="メイリオ" panose="020B0604030504040204" pitchFamily="50" charset="-128"/>
                        </a:rPr>
                        <a:t>〇遺留分請求</a:t>
                      </a:r>
                      <a:endParaRPr kumimoji="1" lang="en-US" altLang="ja-JP" dirty="0">
                        <a:latin typeface="メイリオ" panose="020B0604030504040204" pitchFamily="50" charset="-128"/>
                        <a:ea typeface="メイリオ" panose="020B0604030504040204" pitchFamily="50" charset="-128"/>
                      </a:endParaRPr>
                    </a:p>
                    <a:p>
                      <a:pPr algn="l"/>
                      <a:r>
                        <a:rPr kumimoji="1" lang="ja-JP" altLang="en-US" dirty="0">
                          <a:latin typeface="メイリオ" panose="020B0604030504040204" pitchFamily="50" charset="-128"/>
                          <a:ea typeface="メイリオ" panose="020B0604030504040204" pitchFamily="50" charset="-128"/>
                        </a:rPr>
                        <a:t>〇相続不動産に居住者</a:t>
                      </a:r>
                    </a:p>
                  </a:txBody>
                  <a:tcPr anchor="ctr"/>
                </a:tc>
                <a:extLst>
                  <a:ext uri="{0D108BD9-81ED-4DB2-BD59-A6C34878D82A}">
                    <a16:rowId xmlns:a16="http://schemas.microsoft.com/office/drawing/2014/main" val="4070159034"/>
                  </a:ext>
                </a:extLst>
              </a:tr>
              <a:tr h="150797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dirty="0">
                          <a:latin typeface="メイリオ" panose="020B0604030504040204" pitchFamily="50" charset="-128"/>
                          <a:ea typeface="+mn-ea"/>
                        </a:rPr>
                        <a:t>遺　言</a:t>
                      </a:r>
                      <a:endParaRPr kumimoji="1" lang="ja-JP" altLang="en-US" dirty="0">
                        <a:latin typeface="メイリオ" panose="020B0604030504040204" pitchFamily="50" charset="-128"/>
                        <a:ea typeface="メイリオ" panose="020B0604030504040204" pitchFamily="50" charset="-128"/>
                      </a:endParaRPr>
                    </a:p>
                  </a:txBody>
                  <a:tcPr anchor="ctr"/>
                </a:tc>
                <a:tc>
                  <a:txBody>
                    <a:bodyPr/>
                    <a:lstStyle/>
                    <a:p>
                      <a:pPr marL="176213" marR="0" lvl="0" indent="-176213" algn="l" defTabSz="914400" rtl="0" eaLnBrk="1" fontAlgn="auto" latinLnBrk="0" hangingPunct="1">
                        <a:lnSpc>
                          <a:spcPct val="100000"/>
                        </a:lnSpc>
                        <a:spcBef>
                          <a:spcPts val="0"/>
                        </a:spcBef>
                        <a:spcAft>
                          <a:spcPts val="0"/>
                        </a:spcAft>
                        <a:buClrTx/>
                        <a:buSzTx/>
                        <a:buFontTx/>
                        <a:buNone/>
                        <a:tabLst/>
                        <a:defRPr/>
                      </a:pPr>
                      <a:r>
                        <a:rPr kumimoji="1" lang="ja-JP" altLang="en-US" dirty="0">
                          <a:latin typeface="メイリオ" panose="020B0604030504040204" pitchFamily="50" charset="-128"/>
                          <a:ea typeface="メイリオ" panose="020B0604030504040204" pitchFamily="50" charset="-128"/>
                        </a:rPr>
                        <a:t>〇公正証書遺言</a:t>
                      </a:r>
                    </a:p>
                    <a:p>
                      <a:pPr marL="176213"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latin typeface="メイリオ" panose="020B0604030504040204" pitchFamily="50" charset="-128"/>
                          <a:ea typeface="メイリオ" panose="020B0604030504040204" pitchFamily="50" charset="-128"/>
                        </a:rPr>
                        <a:t>公証人が作成し、公証役場に保管</a:t>
                      </a:r>
                    </a:p>
                    <a:p>
                      <a:pPr marL="176213" marR="0" lvl="0" indent="-176213" algn="l" defTabSz="914400" rtl="0" eaLnBrk="1" fontAlgn="auto" latinLnBrk="0" hangingPunct="1">
                        <a:lnSpc>
                          <a:spcPct val="100000"/>
                        </a:lnSpc>
                        <a:spcBef>
                          <a:spcPts val="0"/>
                        </a:spcBef>
                        <a:spcAft>
                          <a:spcPts val="0"/>
                        </a:spcAft>
                        <a:buClrTx/>
                        <a:buSzTx/>
                        <a:buFontTx/>
                        <a:buNone/>
                        <a:tabLst/>
                        <a:defRPr/>
                      </a:pPr>
                      <a:r>
                        <a:rPr kumimoji="1" lang="ja-JP" altLang="en-US" dirty="0">
                          <a:latin typeface="メイリオ" panose="020B0604030504040204" pitchFamily="50" charset="-128"/>
                          <a:ea typeface="メイリオ" panose="020B0604030504040204" pitchFamily="50" charset="-128"/>
                        </a:rPr>
                        <a:t>〇自筆証書遺言</a:t>
                      </a:r>
                    </a:p>
                    <a:p>
                      <a:pPr marL="176213"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latin typeface="メイリオ" panose="020B0604030504040204" pitchFamily="50" charset="-128"/>
                          <a:ea typeface="メイリオ" panose="020B0604030504040204" pitchFamily="50" charset="-128"/>
                        </a:rPr>
                        <a:t>全文自筆、日付、署名、押印、相続人全員の戸籍謄本等書類</a:t>
                      </a:r>
                    </a:p>
                    <a:p>
                      <a:pPr marL="176213" marR="0" lvl="0" indent="-176213" algn="l" defTabSz="914400" rtl="0" eaLnBrk="1" fontAlgn="auto" latinLnBrk="0" hangingPunct="1">
                        <a:lnSpc>
                          <a:spcPct val="100000"/>
                        </a:lnSpc>
                        <a:spcBef>
                          <a:spcPts val="0"/>
                        </a:spcBef>
                        <a:spcAft>
                          <a:spcPts val="0"/>
                        </a:spcAft>
                        <a:buClrTx/>
                        <a:buSzTx/>
                        <a:buFontTx/>
                        <a:buNone/>
                        <a:tabLst/>
                        <a:defRPr/>
                      </a:pPr>
                      <a:r>
                        <a:rPr kumimoji="1" lang="ja-JP" altLang="en-US" dirty="0">
                          <a:latin typeface="メイリオ" panose="020B0604030504040204" pitchFamily="50" charset="-128"/>
                          <a:ea typeface="メイリオ" panose="020B0604030504040204" pitchFamily="50" charset="-128"/>
                        </a:rPr>
                        <a:t>〇家族や信託銀行による遺言信託、委任契約</a:t>
                      </a:r>
                    </a:p>
                  </a:txBody>
                  <a:tcPr anchor="ctr"/>
                </a:tc>
                <a:tc>
                  <a:txBody>
                    <a:bodyPr/>
                    <a:lstStyle/>
                    <a:p>
                      <a:pPr marL="174625" indent="-174625" algn="l"/>
                      <a:r>
                        <a:rPr kumimoji="1" lang="ja-JP" altLang="en-US" dirty="0">
                          <a:latin typeface="メイリオ" panose="020B0604030504040204" pitchFamily="50" charset="-128"/>
                          <a:ea typeface="メイリオ" panose="020B0604030504040204" pitchFamily="50" charset="-128"/>
                        </a:rPr>
                        <a:t>〇前「相続」備考欄に該当する場合や相続人以外の人に渡したい、・寄付したい場合は遺言書を作成するのがベター</a:t>
                      </a:r>
                    </a:p>
                  </a:txBody>
                  <a:tcPr anchor="ctr"/>
                </a:tc>
                <a:extLst>
                  <a:ext uri="{0D108BD9-81ED-4DB2-BD59-A6C34878D82A}">
                    <a16:rowId xmlns:a16="http://schemas.microsoft.com/office/drawing/2014/main" val="3612502054"/>
                  </a:ext>
                </a:extLst>
              </a:tr>
              <a:tr h="1367791">
                <a:tc>
                  <a:txBody>
                    <a:bodyPr/>
                    <a:lstStyle/>
                    <a:p>
                      <a:pPr algn="ctr"/>
                      <a:r>
                        <a:rPr kumimoji="1" lang="ja-JP" altLang="en-US" dirty="0">
                          <a:latin typeface="メイリオ" panose="020B0604030504040204" pitchFamily="50" charset="-128"/>
                          <a:ea typeface="メイリオ" panose="020B0604030504040204" pitchFamily="50" charset="-128"/>
                        </a:rPr>
                        <a:t>お一人様</a:t>
                      </a:r>
                    </a:p>
                  </a:txBody>
                  <a:tcPr anchor="ctr"/>
                </a:tc>
                <a:tc gridSpan="2">
                  <a:txBody>
                    <a:bodyPr/>
                    <a:lstStyle/>
                    <a:p>
                      <a:pPr algn="l"/>
                      <a:r>
                        <a:rPr kumimoji="1" lang="ja-JP" altLang="en-US" dirty="0">
                          <a:latin typeface="メイリオ" panose="020B0604030504040204" pitchFamily="50" charset="-128"/>
                          <a:ea typeface="メイリオ" panose="020B0604030504040204" pitchFamily="50" charset="-128"/>
                        </a:rPr>
                        <a:t>次の場合の対処方法を事前に決めておく必要がある</a:t>
                      </a:r>
                      <a:endParaRPr kumimoji="1" lang="en-US" altLang="ja-JP" dirty="0">
                        <a:latin typeface="メイリオ" panose="020B0604030504040204" pitchFamily="50" charset="-128"/>
                        <a:ea typeface="メイリオ" panose="020B0604030504040204" pitchFamily="50" charset="-128"/>
                      </a:endParaRPr>
                    </a:p>
                    <a:p>
                      <a:pPr algn="l"/>
                      <a:r>
                        <a:rPr kumimoji="1" lang="ja-JP" altLang="en-US" dirty="0">
                          <a:latin typeface="メイリオ" panose="020B0604030504040204" pitchFamily="50" charset="-128"/>
                          <a:ea typeface="メイリオ" panose="020B0604030504040204" pitchFamily="50" charset="-128"/>
                        </a:rPr>
                        <a:t>〇預貯金の引出しや支払い等ができなくなった</a:t>
                      </a:r>
                      <a:r>
                        <a:rPr kumimoji="1" lang="en-US" altLang="ja-JP" dirty="0">
                          <a:latin typeface="メイリオ" panose="020B0604030504040204" pitchFamily="50" charset="-128"/>
                          <a:ea typeface="メイリオ" panose="020B0604030504040204" pitchFamily="50" charset="-128"/>
                        </a:rPr>
                        <a:t>(</a:t>
                      </a:r>
                      <a:r>
                        <a:rPr kumimoji="1" lang="ja-JP" altLang="en-US" dirty="0">
                          <a:latin typeface="メイリオ" panose="020B0604030504040204" pitchFamily="50" charset="-128"/>
                          <a:ea typeface="メイリオ" panose="020B0604030504040204" pitchFamily="50" charset="-128"/>
                        </a:rPr>
                        <a:t>判断力の有・無</a:t>
                      </a:r>
                      <a:r>
                        <a:rPr kumimoji="1" lang="en-US" altLang="ja-JP" dirty="0">
                          <a:latin typeface="メイリオ" panose="020B0604030504040204" pitchFamily="50" charset="-128"/>
                          <a:ea typeface="メイリオ" panose="020B0604030504040204" pitchFamily="50" charset="-128"/>
                        </a:rPr>
                        <a:t>)</a:t>
                      </a:r>
                      <a:endParaRPr kumimoji="1" lang="ja-JP" altLang="en-US" dirty="0">
                        <a:latin typeface="メイリオ" panose="020B0604030504040204" pitchFamily="50" charset="-128"/>
                        <a:ea typeface="メイリオ" panose="020B0604030504040204" pitchFamily="50" charset="-128"/>
                      </a:endParaRPr>
                    </a:p>
                    <a:p>
                      <a:pPr algn="l"/>
                      <a:r>
                        <a:rPr kumimoji="1" lang="ja-JP" altLang="en-US" dirty="0">
                          <a:latin typeface="メイリオ" panose="020B0604030504040204" pitchFamily="50" charset="-128"/>
                          <a:ea typeface="メイリオ" panose="020B0604030504040204" pitchFamily="50" charset="-128"/>
                        </a:rPr>
                        <a:t>〇病気、怪我、認知症、介護状態になった時の入院・入所手続き</a:t>
                      </a:r>
                    </a:p>
                    <a:p>
                      <a:pPr algn="l"/>
                      <a:r>
                        <a:rPr kumimoji="1" lang="ja-JP" altLang="en-US" dirty="0">
                          <a:latin typeface="メイリオ" panose="020B0604030504040204" pitchFamily="50" charset="-128"/>
                          <a:ea typeface="メイリオ" panose="020B0604030504040204" pitchFamily="50" charset="-128"/>
                        </a:rPr>
                        <a:t>〇亡くなった場合の葬儀や納骨、死後の手続きや遺品・遺産</a:t>
                      </a:r>
                    </a:p>
                  </a:txBody>
                  <a:tcPr anchor="ctr"/>
                </a:tc>
                <a:tc hMerge="1">
                  <a:txBody>
                    <a:bodyPr/>
                    <a:lstStyle/>
                    <a:p>
                      <a:pPr marL="268288" indent="-268288" algn="l"/>
                      <a:endParaRPr kumimoji="1" lang="ja-JP" altLang="en-US"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3620615064"/>
                  </a:ext>
                </a:extLst>
              </a:tr>
            </a:tbl>
          </a:graphicData>
        </a:graphic>
      </p:graphicFrame>
    </p:spTree>
    <p:extLst>
      <p:ext uri="{BB962C8B-B14F-4D97-AF65-F5344CB8AC3E}">
        <p14:creationId xmlns:p14="http://schemas.microsoft.com/office/powerpoint/2010/main" val="13212429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表 8">
            <a:extLst>
              <a:ext uri="{FF2B5EF4-FFF2-40B4-BE49-F238E27FC236}">
                <a16:creationId xmlns:a16="http://schemas.microsoft.com/office/drawing/2014/main" id="{AB1EB6CE-FA93-FE59-B4DF-1EA7A42977FC}"/>
              </a:ext>
            </a:extLst>
          </p:cNvPr>
          <p:cNvGraphicFramePr>
            <a:graphicFrameLocks noGrp="1"/>
          </p:cNvGraphicFramePr>
          <p:nvPr>
            <p:extLst>
              <p:ext uri="{D42A27DB-BD31-4B8C-83A1-F6EECF244321}">
                <p14:modId xmlns:p14="http://schemas.microsoft.com/office/powerpoint/2010/main" val="825633067"/>
              </p:ext>
            </p:extLst>
          </p:nvPr>
        </p:nvGraphicFramePr>
        <p:xfrm>
          <a:off x="117085" y="1267691"/>
          <a:ext cx="8909825" cy="5512489"/>
        </p:xfrm>
        <a:graphic>
          <a:graphicData uri="http://schemas.openxmlformats.org/drawingml/2006/table">
            <a:tbl>
              <a:tblPr firstRow="1" bandRow="1">
                <a:tableStyleId>{21E4AEA4-8DFA-4A89-87EB-49C32662AFE0}</a:tableStyleId>
              </a:tblPr>
              <a:tblGrid>
                <a:gridCol w="1835468">
                  <a:extLst>
                    <a:ext uri="{9D8B030D-6E8A-4147-A177-3AD203B41FA5}">
                      <a16:colId xmlns:a16="http://schemas.microsoft.com/office/drawing/2014/main" val="1060387777"/>
                    </a:ext>
                  </a:extLst>
                </a:gridCol>
                <a:gridCol w="4208493">
                  <a:extLst>
                    <a:ext uri="{9D8B030D-6E8A-4147-A177-3AD203B41FA5}">
                      <a16:colId xmlns:a16="http://schemas.microsoft.com/office/drawing/2014/main" val="905254560"/>
                    </a:ext>
                  </a:extLst>
                </a:gridCol>
                <a:gridCol w="2865864">
                  <a:extLst>
                    <a:ext uri="{9D8B030D-6E8A-4147-A177-3AD203B41FA5}">
                      <a16:colId xmlns:a16="http://schemas.microsoft.com/office/drawing/2014/main" val="1653598663"/>
                    </a:ext>
                  </a:extLst>
                </a:gridCol>
              </a:tblGrid>
              <a:tr h="466041">
                <a:tc>
                  <a:txBody>
                    <a:bodyPr/>
                    <a:lstStyle/>
                    <a:p>
                      <a:pPr algn="ctr"/>
                      <a:r>
                        <a:rPr kumimoji="1" lang="ja-JP" altLang="en-US" dirty="0">
                          <a:latin typeface="メイリオ" panose="020B0604030504040204" pitchFamily="50" charset="-128"/>
                          <a:ea typeface="メイリオ" panose="020B0604030504040204" pitchFamily="50" charset="-128"/>
                        </a:rPr>
                        <a:t>項　目</a:t>
                      </a:r>
                    </a:p>
                  </a:txBody>
                  <a:tcPr anchor="ctr"/>
                </a:tc>
                <a:tc>
                  <a:txBody>
                    <a:bodyPr/>
                    <a:lstStyle/>
                    <a:p>
                      <a:pPr algn="ctr"/>
                      <a:r>
                        <a:rPr kumimoji="1" lang="ja-JP" altLang="en-US" dirty="0">
                          <a:latin typeface="メイリオ" panose="020B0604030504040204" pitchFamily="50" charset="-128"/>
                          <a:ea typeface="メイリオ" panose="020B0604030504040204" pitchFamily="50" charset="-128"/>
                        </a:rPr>
                        <a:t>内　　容</a:t>
                      </a:r>
                    </a:p>
                  </a:txBody>
                  <a:tcPr anchor="ctr"/>
                </a:tc>
                <a:tc>
                  <a:txBody>
                    <a:bodyPr/>
                    <a:lstStyle/>
                    <a:p>
                      <a:pPr algn="ctr"/>
                      <a:r>
                        <a:rPr kumimoji="1" lang="ja-JP" altLang="en-US" dirty="0">
                          <a:latin typeface="メイリオ" panose="020B0604030504040204" pitchFamily="50" charset="-128"/>
                          <a:ea typeface="メイリオ" panose="020B0604030504040204" pitchFamily="50" charset="-128"/>
                        </a:rPr>
                        <a:t>備　考</a:t>
                      </a:r>
                    </a:p>
                  </a:txBody>
                  <a:tcPr anchor="ctr"/>
                </a:tc>
                <a:extLst>
                  <a:ext uri="{0D108BD9-81ED-4DB2-BD59-A6C34878D82A}">
                    <a16:rowId xmlns:a16="http://schemas.microsoft.com/office/drawing/2014/main" val="3362224787"/>
                  </a:ext>
                </a:extLst>
              </a:tr>
              <a:tr h="657625">
                <a:tc>
                  <a:txBody>
                    <a:bodyPr/>
                    <a:lstStyle/>
                    <a:p>
                      <a:pPr algn="ctr"/>
                      <a:r>
                        <a:rPr kumimoji="1" lang="ja-JP" altLang="en-US" dirty="0">
                          <a:latin typeface="メイリオ" panose="020B0604030504040204" pitchFamily="50" charset="-128"/>
                          <a:ea typeface="メイリオ" panose="020B0604030504040204" pitchFamily="50" charset="-128"/>
                        </a:rPr>
                        <a:t>預貯金</a:t>
                      </a:r>
                      <a:endParaRPr kumimoji="1" lang="en-US" altLang="ja-JP" dirty="0">
                        <a:latin typeface="メイリオ" panose="020B0604030504040204" pitchFamily="50" charset="-128"/>
                        <a:ea typeface="メイリオ" panose="020B0604030504040204" pitchFamily="50" charset="-128"/>
                      </a:endParaRPr>
                    </a:p>
                    <a:p>
                      <a:pPr algn="ctr"/>
                      <a:r>
                        <a:rPr kumimoji="1" lang="ja-JP" altLang="en-US" dirty="0">
                          <a:latin typeface="メイリオ" panose="020B0604030504040204" pitchFamily="50" charset="-128"/>
                          <a:ea typeface="メイリオ" panose="020B0604030504040204" pitchFamily="50" charset="-128"/>
                        </a:rPr>
                        <a:t>有価証券</a:t>
                      </a:r>
                    </a:p>
                  </a:txBody>
                  <a:tcPr anchor="ctr"/>
                </a:tc>
                <a:tc>
                  <a:txBody>
                    <a:bodyPr/>
                    <a:lstStyle/>
                    <a:p>
                      <a:pPr algn="l"/>
                      <a:r>
                        <a:rPr kumimoji="1" lang="ja-JP" altLang="en-US" dirty="0">
                          <a:latin typeface="メイリオ" panose="020B0604030504040204" pitchFamily="50" charset="-128"/>
                          <a:ea typeface="メイリオ" panose="020B0604030504040204" pitchFamily="50" charset="-128"/>
                        </a:rPr>
                        <a:t>通帳・預入先、種類、口座番号等、金額、通帳、カード、暗証番号等</a:t>
                      </a:r>
                    </a:p>
                  </a:txBody>
                  <a:tcPr anchor="ctr"/>
                </a:tc>
                <a:tc>
                  <a:txBody>
                    <a:bodyPr/>
                    <a:lstStyle/>
                    <a:p>
                      <a:pPr algn="l"/>
                      <a:r>
                        <a:rPr kumimoji="1" lang="ja-JP" altLang="en-US" dirty="0">
                          <a:latin typeface="メイリオ" panose="020B0604030504040204" pitchFamily="50" charset="-128"/>
                          <a:ea typeface="メイリオ" panose="020B0604030504040204" pitchFamily="50" charset="-128"/>
                        </a:rPr>
                        <a:t>暗証番号は秘匿性に注意</a:t>
                      </a:r>
                      <a:endParaRPr kumimoji="1" lang="en-US" altLang="ja-JP" dirty="0">
                        <a:latin typeface="メイリオ" panose="020B0604030504040204" pitchFamily="50" charset="-128"/>
                        <a:ea typeface="メイリオ" panose="020B0604030504040204" pitchFamily="50" charset="-128"/>
                      </a:endParaRPr>
                    </a:p>
                    <a:p>
                      <a:pPr algn="l"/>
                      <a:r>
                        <a:rPr kumimoji="1" lang="ja-JP" altLang="en-US" dirty="0">
                          <a:latin typeface="メイリオ" panose="020B0604030504040204" pitchFamily="50" charset="-128"/>
                          <a:ea typeface="メイリオ" panose="020B0604030504040204" pitchFamily="50" charset="-128"/>
                        </a:rPr>
                        <a:t>株式、債券、投資信託</a:t>
                      </a:r>
                    </a:p>
                  </a:txBody>
                  <a:tcPr anchor="ctr"/>
                </a:tc>
                <a:extLst>
                  <a:ext uri="{0D108BD9-81ED-4DB2-BD59-A6C34878D82A}">
                    <a16:rowId xmlns:a16="http://schemas.microsoft.com/office/drawing/2014/main" val="4227150830"/>
                  </a:ext>
                </a:extLst>
              </a:tr>
              <a:tr h="657625">
                <a:tc>
                  <a:txBody>
                    <a:bodyPr/>
                    <a:lstStyle/>
                    <a:p>
                      <a:pPr algn="ctr"/>
                      <a:r>
                        <a:rPr kumimoji="1" lang="ja-JP" altLang="en-US" dirty="0">
                          <a:latin typeface="メイリオ" panose="020B0604030504040204" pitchFamily="50" charset="-128"/>
                          <a:ea typeface="メイリオ" panose="020B0604030504040204" pitchFamily="50" charset="-128"/>
                        </a:rPr>
                        <a:t>不動産</a:t>
                      </a:r>
                    </a:p>
                  </a:txBody>
                  <a:tcPr anchor="ctr"/>
                </a:tc>
                <a:tc>
                  <a:txBody>
                    <a:bodyPr/>
                    <a:lstStyle/>
                    <a:p>
                      <a:pPr algn="l"/>
                      <a:r>
                        <a:rPr kumimoji="1" lang="zh-TW" altLang="en-US" dirty="0">
                          <a:latin typeface="メイリオ" panose="020B0604030504040204" pitchFamily="50" charset="-128"/>
                          <a:ea typeface="メイリオ" panose="020B0604030504040204" pitchFamily="50" charset="-128"/>
                        </a:rPr>
                        <a:t>不動産登記簿謄本</a:t>
                      </a:r>
                      <a:r>
                        <a:rPr kumimoji="1" lang="ja-JP" altLang="en-US" dirty="0">
                          <a:latin typeface="メイリオ" panose="020B0604030504040204" pitchFamily="50" charset="-128"/>
                          <a:ea typeface="メイリオ" panose="020B0604030504040204" pitchFamily="50" charset="-128"/>
                        </a:rPr>
                        <a:t>（住所、所有権・抵当権設定）</a:t>
                      </a:r>
                    </a:p>
                  </a:txBody>
                  <a:tcPr anchor="ctr"/>
                </a:tc>
                <a:tc>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2206261479"/>
                  </a:ext>
                </a:extLst>
              </a:tr>
              <a:tr h="122130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dirty="0">
                          <a:latin typeface="メイリオ" panose="020B0604030504040204" pitchFamily="50" charset="-128"/>
                          <a:ea typeface="メイリオ" panose="020B0604030504040204" pitchFamily="50" charset="-128"/>
                        </a:rPr>
                        <a:t>借り入れ</a:t>
                      </a:r>
                    </a:p>
                  </a:txBody>
                  <a:tcPr anchor="ctr"/>
                </a:tc>
                <a:tc>
                  <a:txBody>
                    <a:bodyPr/>
                    <a:lstStyle/>
                    <a:p>
                      <a:pPr algn="l"/>
                      <a:r>
                        <a:rPr kumimoji="1" lang="ja-JP" altLang="en-US" dirty="0">
                          <a:latin typeface="メイリオ" panose="020B0604030504040204" pitchFamily="50" charset="-128"/>
                          <a:ea typeface="メイリオ" panose="020B0604030504040204" pitchFamily="50" charset="-128"/>
                        </a:rPr>
                        <a:t>契約書</a:t>
                      </a:r>
                      <a:r>
                        <a:rPr kumimoji="1" lang="ja-JP" altLang="en-US" dirty="0">
                          <a:latin typeface="メイリオ" panose="020B0604030504040204" pitchFamily="50" charset="-128"/>
                          <a:ea typeface="+mn-ea"/>
                        </a:rPr>
                        <a:t>等（借入先、種類、金額、返済方法等）</a:t>
                      </a:r>
                      <a:endParaRPr kumimoji="1" lang="ja-JP" altLang="en-US" dirty="0">
                        <a:latin typeface="メイリオ" panose="020B0604030504040204" pitchFamily="50" charset="-128"/>
                        <a:ea typeface="メイリオ" panose="020B0604030504040204" pitchFamily="50" charset="-128"/>
                      </a:endParaRPr>
                    </a:p>
                  </a:txBody>
                  <a:tcPr anchor="ctr"/>
                </a:tc>
                <a:tc>
                  <a:txBody>
                    <a:bodyPr/>
                    <a:lstStyle/>
                    <a:p>
                      <a:pPr algn="l"/>
                      <a:r>
                        <a:rPr kumimoji="1" lang="ja-JP" altLang="en-US" dirty="0">
                          <a:latin typeface="メイリオ" panose="020B0604030504040204" pitchFamily="50" charset="-128"/>
                          <a:ea typeface="+mn-ea"/>
                        </a:rPr>
                        <a:t>銀行等ローン、カードローン、リボルビング払い、年金担保貸付制度、福祉資金等</a:t>
                      </a:r>
                      <a:endParaRPr kumimoji="1" lang="ja-JP" altLang="en-US"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329364591"/>
                  </a:ext>
                </a:extLst>
              </a:tr>
              <a:tr h="65762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dirty="0">
                          <a:latin typeface="メイリオ" panose="020B0604030504040204" pitchFamily="50" charset="-128"/>
                          <a:ea typeface="メイリオ" panose="020B0604030504040204" pitchFamily="50" charset="-128"/>
                        </a:rPr>
                        <a:t>年金等収入</a:t>
                      </a:r>
                    </a:p>
                  </a:txBody>
                  <a:tcPr anchor="ctr"/>
                </a:tc>
                <a:tc>
                  <a:txBody>
                    <a:bodyPr/>
                    <a:lstStyle/>
                    <a:p>
                      <a:pPr algn="l"/>
                      <a:r>
                        <a:rPr kumimoji="1" lang="ja-JP" altLang="en-US" dirty="0">
                          <a:latin typeface="メイリオ" panose="020B0604030504040204" pitchFamily="50" charset="-128"/>
                          <a:ea typeface="メイリオ" panose="020B0604030504040204" pitchFamily="50" charset="-128"/>
                        </a:rPr>
                        <a:t>年金証書等（厚生年金、基礎年金、</a:t>
                      </a:r>
                      <a:r>
                        <a:rPr kumimoji="1" lang="en-US" altLang="ja-JP" dirty="0">
                          <a:latin typeface="メイリオ" panose="020B0604030504040204" pitchFamily="50" charset="-128"/>
                          <a:ea typeface="メイリオ" panose="020B0604030504040204" pitchFamily="50" charset="-128"/>
                        </a:rPr>
                        <a:t>NTT</a:t>
                      </a:r>
                      <a:r>
                        <a:rPr kumimoji="1" lang="ja-JP" altLang="en-US" dirty="0">
                          <a:latin typeface="メイリオ" panose="020B0604030504040204" pitchFamily="50" charset="-128"/>
                          <a:ea typeface="メイリオ" panose="020B0604030504040204" pitchFamily="50" charset="-128"/>
                        </a:rPr>
                        <a:t>企業年金、個人年金等）</a:t>
                      </a:r>
                    </a:p>
                  </a:txBody>
                  <a:tcPr anchor="ctr"/>
                </a:tc>
                <a:tc>
                  <a:txBody>
                    <a:bodyPr/>
                    <a:lstStyle/>
                    <a:p>
                      <a:pPr algn="l"/>
                      <a:r>
                        <a:rPr kumimoji="1" lang="ja-JP" altLang="en-US" dirty="0">
                          <a:latin typeface="メイリオ" panose="020B0604030504040204" pitchFamily="50" charset="-128"/>
                          <a:ea typeface="メイリオ" panose="020B0604030504040204" pitchFamily="50" charset="-128"/>
                        </a:rPr>
                        <a:t>遺族年金、障害年金</a:t>
                      </a:r>
                    </a:p>
                    <a:p>
                      <a:pPr algn="l"/>
                      <a:r>
                        <a:rPr kumimoji="1" lang="ja-JP" altLang="en-US" dirty="0">
                          <a:latin typeface="メイリオ" panose="020B0604030504040204" pitchFamily="50" charset="-128"/>
                          <a:ea typeface="メイリオ" panose="020B0604030504040204" pitchFamily="50" charset="-128"/>
                        </a:rPr>
                        <a:t>個人年金・・</a:t>
                      </a:r>
                    </a:p>
                  </a:txBody>
                  <a:tcPr anchor="ctr"/>
                </a:tc>
                <a:extLst>
                  <a:ext uri="{0D108BD9-81ED-4DB2-BD59-A6C34878D82A}">
                    <a16:rowId xmlns:a16="http://schemas.microsoft.com/office/drawing/2014/main" val="4125717800"/>
                  </a:ext>
                </a:extLst>
              </a:tr>
              <a:tr h="46604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dirty="0">
                          <a:latin typeface="メイリオ" panose="020B0604030504040204" pitchFamily="50" charset="-128"/>
                          <a:ea typeface="メイリオ" panose="020B0604030504040204" pitchFamily="50" charset="-128"/>
                        </a:rPr>
                        <a:t>保　険</a:t>
                      </a:r>
                    </a:p>
                  </a:txBody>
                  <a:tcPr anchor="ctr"/>
                </a:tc>
                <a:tc>
                  <a:txBody>
                    <a:bodyPr/>
                    <a:lstStyle/>
                    <a:p>
                      <a:pPr algn="l"/>
                      <a:r>
                        <a:rPr kumimoji="1" lang="ja-JP" altLang="en-US" dirty="0">
                          <a:latin typeface="メイリオ" panose="020B0604030504040204" pitchFamily="50" charset="-128"/>
                          <a:ea typeface="メイリオ" panose="020B0604030504040204" pitchFamily="50" charset="-128"/>
                        </a:rPr>
                        <a:t>生命保険、医療保険、損害保険等</a:t>
                      </a:r>
                    </a:p>
                  </a:txBody>
                  <a:tcPr anchor="ctr"/>
                </a:tc>
                <a:tc>
                  <a:txBody>
                    <a:bodyPr/>
                    <a:lstStyle/>
                    <a:p>
                      <a:pPr algn="l"/>
                      <a:r>
                        <a:rPr kumimoji="1" lang="ja-JP" altLang="en-US" dirty="0">
                          <a:latin typeface="メイリオ" panose="020B0604030504040204" pitchFamily="50" charset="-128"/>
                          <a:ea typeface="メイリオ" panose="020B0604030504040204" pitchFamily="50" charset="-128"/>
                        </a:rPr>
                        <a:t>火災保険、自動車保険</a:t>
                      </a:r>
                    </a:p>
                  </a:txBody>
                  <a:tcPr anchor="ctr"/>
                </a:tc>
                <a:extLst>
                  <a:ext uri="{0D108BD9-81ED-4DB2-BD59-A6C34878D82A}">
                    <a16:rowId xmlns:a16="http://schemas.microsoft.com/office/drawing/2014/main" val="2476707909"/>
                  </a:ext>
                </a:extLst>
              </a:tr>
              <a:tr h="93946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dirty="0">
                          <a:latin typeface="メイリオ" panose="020B0604030504040204" pitchFamily="50" charset="-128"/>
                          <a:ea typeface="メイリオ" panose="020B0604030504040204" pitchFamily="50" charset="-128"/>
                        </a:rPr>
                        <a:t>介護の希望</a:t>
                      </a:r>
                    </a:p>
                  </a:txBody>
                  <a:tcPr anchor="ctr"/>
                </a:tc>
                <a:tc>
                  <a:txBody>
                    <a:bodyPr/>
                    <a:lstStyle/>
                    <a:p>
                      <a:pPr algn="l"/>
                      <a:r>
                        <a:rPr kumimoji="1" lang="ja-JP" altLang="en-US" dirty="0">
                          <a:latin typeface="メイリオ" panose="020B0604030504040204" pitchFamily="50" charset="-128"/>
                          <a:ea typeface="メイリオ" panose="020B0604030504040204" pitchFamily="50" charset="-128"/>
                        </a:rPr>
                        <a:t>自宅</a:t>
                      </a:r>
                      <a:r>
                        <a:rPr kumimoji="1" lang="en-US" altLang="ja-JP" dirty="0">
                          <a:latin typeface="メイリオ" panose="020B0604030504040204" pitchFamily="50" charset="-128"/>
                          <a:ea typeface="メイリオ" panose="020B0604030504040204" pitchFamily="50" charset="-128"/>
                        </a:rPr>
                        <a:t>(</a:t>
                      </a:r>
                      <a:r>
                        <a:rPr kumimoji="1" lang="ja-JP" altLang="en-US" dirty="0">
                          <a:latin typeface="メイリオ" panose="020B0604030504040204" pitchFamily="50" charset="-128"/>
                          <a:ea typeface="メイリオ" panose="020B0604030504040204" pitchFamily="50" charset="-128"/>
                        </a:rPr>
                        <a:t>誰が</a:t>
                      </a:r>
                      <a:r>
                        <a:rPr kumimoji="1" lang="en-US" altLang="ja-JP" dirty="0">
                          <a:latin typeface="メイリオ" panose="020B0604030504040204" pitchFamily="50" charset="-128"/>
                          <a:ea typeface="メイリオ" panose="020B0604030504040204" pitchFamily="50" charset="-128"/>
                        </a:rPr>
                        <a:t>)</a:t>
                      </a:r>
                      <a:r>
                        <a:rPr kumimoji="1" lang="ja-JP" altLang="en-US" dirty="0">
                          <a:latin typeface="メイリオ" panose="020B0604030504040204" pitchFamily="50" charset="-128"/>
                          <a:ea typeface="メイリオ" panose="020B0604030504040204" pitchFamily="50" charset="-128"/>
                        </a:rPr>
                        <a:t>、通所</a:t>
                      </a:r>
                      <a:r>
                        <a:rPr kumimoji="1" lang="en-US" altLang="ja-JP" dirty="0">
                          <a:latin typeface="メイリオ" panose="020B0604030504040204" pitchFamily="50" charset="-128"/>
                          <a:ea typeface="メイリオ" panose="020B0604030504040204" pitchFamily="50" charset="-128"/>
                        </a:rPr>
                        <a:t>(</a:t>
                      </a:r>
                      <a:r>
                        <a:rPr kumimoji="1" lang="ja-JP" altLang="en-US" dirty="0">
                          <a:latin typeface="メイリオ" panose="020B0604030504040204" pitchFamily="50" charset="-128"/>
                          <a:ea typeface="メイリオ" panose="020B0604030504040204" pitchFamily="50" charset="-128"/>
                        </a:rPr>
                        <a:t>誰が</a:t>
                      </a:r>
                      <a:r>
                        <a:rPr kumimoji="1" lang="en-US" altLang="ja-JP" dirty="0">
                          <a:latin typeface="メイリオ" panose="020B0604030504040204" pitchFamily="50" charset="-128"/>
                          <a:ea typeface="メイリオ" panose="020B0604030504040204" pitchFamily="50" charset="-128"/>
                        </a:rPr>
                        <a:t>)</a:t>
                      </a:r>
                      <a:r>
                        <a:rPr kumimoji="1" lang="ja-JP" altLang="en-US" dirty="0">
                          <a:latin typeface="メイリオ" panose="020B0604030504040204" pitchFamily="50" charset="-128"/>
                          <a:ea typeface="メイリオ" panose="020B0604030504040204" pitchFamily="50" charset="-128"/>
                        </a:rPr>
                        <a:t>、居宅</a:t>
                      </a:r>
                    </a:p>
                  </a:txBody>
                  <a:tcPr anchor="ctr"/>
                </a:tc>
                <a:tc>
                  <a:txBody>
                    <a:bodyPr/>
                    <a:lstStyle/>
                    <a:p>
                      <a:pPr algn="l"/>
                      <a:r>
                        <a:rPr kumimoji="1" lang="ja-JP" altLang="en-US" dirty="0">
                          <a:latin typeface="メイリオ" panose="020B0604030504040204" pitchFamily="50" charset="-128"/>
                          <a:ea typeface="メイリオ" panose="020B0604030504040204" pitchFamily="50" charset="-128"/>
                        </a:rPr>
                        <a:t>特別養護老人ホームは要介護</a:t>
                      </a:r>
                      <a:r>
                        <a:rPr kumimoji="1" lang="en-US" altLang="ja-JP" dirty="0">
                          <a:latin typeface="メイリオ" panose="020B0604030504040204" pitchFamily="50" charset="-128"/>
                          <a:ea typeface="メイリオ" panose="020B0604030504040204" pitchFamily="50" charset="-128"/>
                        </a:rPr>
                        <a:t>3</a:t>
                      </a:r>
                      <a:r>
                        <a:rPr kumimoji="1" lang="ja-JP" altLang="en-US" dirty="0">
                          <a:latin typeface="メイリオ" panose="020B0604030504040204" pitchFamily="50" charset="-128"/>
                          <a:ea typeface="メイリオ" panose="020B0604030504040204" pitchFamily="50" charset="-128"/>
                        </a:rPr>
                        <a:t>以上の認定が必要</a:t>
                      </a:r>
                      <a:endParaRPr kumimoji="1" lang="en-US" altLang="ja-JP" dirty="0">
                        <a:latin typeface="メイリオ" panose="020B0604030504040204" pitchFamily="50" charset="-128"/>
                        <a:ea typeface="メイリオ" panose="020B0604030504040204" pitchFamily="50" charset="-128"/>
                      </a:endParaRPr>
                    </a:p>
                    <a:p>
                      <a:pPr algn="l"/>
                      <a:r>
                        <a:rPr kumimoji="1" lang="ja-JP" altLang="en-US" dirty="0">
                          <a:latin typeface="メイリオ" panose="020B0604030504040204" pitchFamily="50" charset="-128"/>
                          <a:ea typeface="メイリオ" panose="020B0604030504040204" pitchFamily="50" charset="-128"/>
                        </a:rPr>
                        <a:t>必要資金の確認</a:t>
                      </a:r>
                    </a:p>
                  </a:txBody>
                  <a:tcPr anchor="ctr"/>
                </a:tc>
                <a:extLst>
                  <a:ext uri="{0D108BD9-81ED-4DB2-BD59-A6C34878D82A}">
                    <a16:rowId xmlns:a16="http://schemas.microsoft.com/office/drawing/2014/main" val="1681415170"/>
                  </a:ext>
                </a:extLst>
              </a:tr>
              <a:tr h="44676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dirty="0">
                          <a:latin typeface="メイリオ" panose="020B0604030504040204" pitchFamily="50" charset="-128"/>
                          <a:ea typeface="メイリオ" panose="020B0604030504040204" pitchFamily="50" charset="-128"/>
                        </a:rPr>
                        <a:t>その他</a:t>
                      </a:r>
                    </a:p>
                  </a:txBody>
                  <a:tcPr anchor="ctr"/>
                </a:tc>
                <a:tc gridSpan="2">
                  <a:txBody>
                    <a:bodyPr/>
                    <a:lstStyle/>
                    <a:p>
                      <a:pPr algn="l"/>
                      <a:r>
                        <a:rPr lang="ja-JP" altLang="en-US" dirty="0"/>
                        <a:t>リヴィング・ウイル、</a:t>
                      </a:r>
                      <a:r>
                        <a:rPr kumimoji="1" lang="ja-JP" altLang="en-US" dirty="0">
                          <a:latin typeface="メイリオ" panose="020B0604030504040204" pitchFamily="50" charset="-128"/>
                          <a:ea typeface="+mn-ea"/>
                        </a:rPr>
                        <a:t>葬儀、遺言、相続、お墓等</a:t>
                      </a:r>
                      <a:endParaRPr kumimoji="1" lang="ja-JP" altLang="en-US" dirty="0">
                        <a:latin typeface="メイリオ" panose="020B0604030504040204" pitchFamily="50" charset="-128"/>
                        <a:ea typeface="メイリオ" panose="020B0604030504040204" pitchFamily="50" charset="-128"/>
                      </a:endParaRPr>
                    </a:p>
                  </a:txBody>
                  <a:tcPr anchor="ctr"/>
                </a:tc>
                <a:tc h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2288278059"/>
                  </a:ext>
                </a:extLst>
              </a:tr>
            </a:tbl>
          </a:graphicData>
        </a:graphic>
      </p:graphicFrame>
      <p:sp>
        <p:nvSpPr>
          <p:cNvPr id="5" name="Text Box 5"/>
          <p:cNvSpPr txBox="1">
            <a:spLocks noChangeArrowheads="1"/>
          </p:cNvSpPr>
          <p:nvPr/>
        </p:nvSpPr>
        <p:spPr bwMode="auto">
          <a:xfrm>
            <a:off x="0" y="165788"/>
            <a:ext cx="5606573" cy="447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txBody>
          <a:bodyPr wrap="none" lIns="70910" tIns="8485" rIns="70910" bIns="8485" anchor="ctr" anchorCtr="0">
            <a:no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a:lnSpc>
                <a:spcPct val="100000"/>
              </a:lnSpc>
              <a:spcBef>
                <a:spcPct val="0"/>
              </a:spcBef>
              <a:buNone/>
            </a:pPr>
            <a:r>
              <a:rPr lang="ja-JP" altLang="en-US" sz="32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エンディングノートのポイントについて</a:t>
            </a:r>
            <a:endParaRPr lang="en-US" altLang="ja-JP" sz="3200"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スライド番号プレースホルダー 2"/>
          <p:cNvSpPr>
            <a:spLocks noGrp="1"/>
          </p:cNvSpPr>
          <p:nvPr>
            <p:ph type="sldNum" sz="quarter" idx="12"/>
          </p:nvPr>
        </p:nvSpPr>
        <p:spPr/>
        <p:txBody>
          <a:bodyPr/>
          <a:lstStyle/>
          <a:p>
            <a:fld id="{3D9753B0-3E50-4523-BA08-32032CD16CB9}" type="slidenum">
              <a:rPr kumimoji="1" lang="ja-JP" altLang="en-US" smtClean="0"/>
              <a:t>10</a:t>
            </a:fld>
            <a:endParaRPr kumimoji="1" lang="ja-JP" altLang="en-US"/>
          </a:p>
        </p:txBody>
      </p:sp>
      <p:sp>
        <p:nvSpPr>
          <p:cNvPr id="2" name="テキスト ボックス 1">
            <a:extLst>
              <a:ext uri="{FF2B5EF4-FFF2-40B4-BE49-F238E27FC236}">
                <a16:creationId xmlns:a16="http://schemas.microsoft.com/office/drawing/2014/main" id="{E8BD8815-B05A-60CC-2990-E29FC8C80245}"/>
              </a:ext>
            </a:extLst>
          </p:cNvPr>
          <p:cNvSpPr txBox="1"/>
          <p:nvPr/>
        </p:nvSpPr>
        <p:spPr>
          <a:xfrm>
            <a:off x="257617" y="705045"/>
            <a:ext cx="8628763" cy="374461"/>
          </a:xfrm>
          <a:prstGeom prst="rect">
            <a:avLst/>
          </a:prstGeom>
          <a:noFill/>
        </p:spPr>
        <p:txBody>
          <a:bodyPr wrap="square" rtlCol="0">
            <a:spAutoFit/>
          </a:bodyPr>
          <a:lstStyle/>
          <a:p>
            <a:pPr>
              <a:lnSpc>
                <a:spcPts val="2200"/>
              </a:lnSpc>
              <a:spcBef>
                <a:spcPct val="50000"/>
              </a:spcBef>
              <a:spcAft>
                <a:spcPts val="1800"/>
              </a:spcAft>
            </a:pPr>
            <a:r>
              <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前項の各種チェックに基づきエンディングノート等に整理・記載する</a:t>
            </a:r>
          </a:p>
        </p:txBody>
      </p:sp>
      <p:sp>
        <p:nvSpPr>
          <p:cNvPr id="4" name="テキスト ボックス 3">
            <a:extLst>
              <a:ext uri="{FF2B5EF4-FFF2-40B4-BE49-F238E27FC236}">
                <a16:creationId xmlns:a16="http://schemas.microsoft.com/office/drawing/2014/main" id="{0307BA76-C4C0-5E84-8D2D-906779C88E47}"/>
              </a:ext>
            </a:extLst>
          </p:cNvPr>
          <p:cNvSpPr txBox="1"/>
          <p:nvPr/>
        </p:nvSpPr>
        <p:spPr>
          <a:xfrm>
            <a:off x="3834245" y="954621"/>
            <a:ext cx="5309755" cy="339580"/>
          </a:xfrm>
          <a:prstGeom prst="rect">
            <a:avLst/>
          </a:prstGeom>
          <a:noFill/>
        </p:spPr>
        <p:txBody>
          <a:bodyPr wrap="square" rtlCol="0">
            <a:spAutoFit/>
          </a:bodyPr>
          <a:lstStyle/>
          <a:p>
            <a:pPr>
              <a:lnSpc>
                <a:spcPts val="2200"/>
              </a:lnSpc>
              <a:spcBef>
                <a:spcPct val="50000"/>
              </a:spcBef>
              <a:spcAft>
                <a:spcPts val="1800"/>
              </a:spcAft>
            </a:pPr>
            <a:r>
              <a:rPr lang="ja-JP" altLang="en-US" sz="1400" b="1" dirty="0">
                <a:solidFill>
                  <a:srgbClr val="3399FF"/>
                </a:solidFill>
                <a:latin typeface="Meiryo UI" panose="020B0604030504040204" pitchFamily="50" charset="-128"/>
                <a:ea typeface="Meiryo UI" panose="020B0604030504040204" pitchFamily="50" charset="-128"/>
                <a:cs typeface="Meiryo UI" panose="020B0604030504040204" pitchFamily="50" charset="-128"/>
              </a:rPr>
              <a:t>エンディングノートは市販されていますが、無料ダウンロード版もあります。</a:t>
            </a:r>
          </a:p>
        </p:txBody>
      </p:sp>
    </p:spTree>
    <p:extLst>
      <p:ext uri="{BB962C8B-B14F-4D97-AF65-F5344CB8AC3E}">
        <p14:creationId xmlns:p14="http://schemas.microsoft.com/office/powerpoint/2010/main" val="36525779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xt Box 5"/>
          <p:cNvSpPr txBox="1">
            <a:spLocks noChangeArrowheads="1"/>
          </p:cNvSpPr>
          <p:nvPr/>
        </p:nvSpPr>
        <p:spPr bwMode="auto">
          <a:xfrm>
            <a:off x="-38100" y="184247"/>
            <a:ext cx="4610100" cy="447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txBody>
          <a:bodyPr wrap="none" lIns="70910" tIns="8485" rIns="70910" bIns="8485" anchor="ctr" anchorCtr="0">
            <a:no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a:lnSpc>
                <a:spcPct val="100000"/>
              </a:lnSpc>
              <a:spcBef>
                <a:spcPct val="0"/>
              </a:spcBef>
              <a:buNone/>
            </a:pPr>
            <a:r>
              <a:rPr lang="ja-JP" altLang="en-US" sz="3200" dirty="0">
                <a:solidFill>
                  <a:srgbClr val="444D26"/>
                </a:solidFill>
                <a:latin typeface="Meiryo UI" panose="020B0604030504040204" pitchFamily="50" charset="-128"/>
                <a:ea typeface="Meiryo UI" panose="020B0604030504040204" pitchFamily="50" charset="-128"/>
                <a:cs typeface="Meiryo UI" panose="020B0604030504040204" pitchFamily="50" charset="-128"/>
              </a:rPr>
              <a:t>終わりに</a:t>
            </a:r>
          </a:p>
        </p:txBody>
      </p:sp>
      <p:sp>
        <p:nvSpPr>
          <p:cNvPr id="3" name="スライド番号プレースホルダー 2"/>
          <p:cNvSpPr>
            <a:spLocks noGrp="1"/>
          </p:cNvSpPr>
          <p:nvPr>
            <p:ph type="sldNum" sz="quarter" idx="12"/>
          </p:nvPr>
        </p:nvSpPr>
        <p:spPr/>
        <p:txBody>
          <a:bodyPr/>
          <a:lstStyle/>
          <a:p>
            <a:fld id="{3D9753B0-3E50-4523-BA08-32032CD16CB9}" type="slidenum">
              <a:rPr kumimoji="1" lang="ja-JP" altLang="en-US" smtClean="0"/>
              <a:t>11</a:t>
            </a:fld>
            <a:endParaRPr kumimoji="1" lang="ja-JP" altLang="en-US"/>
          </a:p>
        </p:txBody>
      </p:sp>
      <p:sp>
        <p:nvSpPr>
          <p:cNvPr id="2" name="テキスト ボックス 1">
            <a:extLst>
              <a:ext uri="{FF2B5EF4-FFF2-40B4-BE49-F238E27FC236}">
                <a16:creationId xmlns:a16="http://schemas.microsoft.com/office/drawing/2014/main" id="{3311369A-EBAC-23E8-C123-AFFFD079974F}"/>
              </a:ext>
            </a:extLst>
          </p:cNvPr>
          <p:cNvSpPr txBox="1"/>
          <p:nvPr/>
        </p:nvSpPr>
        <p:spPr>
          <a:xfrm>
            <a:off x="260621" y="785128"/>
            <a:ext cx="8667479" cy="4278094"/>
          </a:xfrm>
          <a:prstGeom prst="rect">
            <a:avLst/>
          </a:prstGeom>
          <a:noFill/>
        </p:spPr>
        <p:txBody>
          <a:bodyPr wrap="square">
            <a:spAutoFit/>
          </a:bodyPr>
          <a:lstStyle/>
          <a:p>
            <a:r>
              <a:rPr lang="ja-JP" altLang="en-US" sz="2400" b="1" dirty="0">
                <a:solidFill>
                  <a:srgbClr val="002060"/>
                </a:solidFill>
                <a:latin typeface="Meiryo UI" panose="020B0604030504040204" pitchFamily="50" charset="-128"/>
                <a:ea typeface="Meiryo UI" panose="020B0604030504040204" pitchFamily="50" charset="-128"/>
              </a:rPr>
              <a:t>〇 終活セミナーにご参加いただきありがとうございました。</a:t>
            </a:r>
          </a:p>
          <a:p>
            <a:endParaRPr lang="ja-JP" altLang="en-US" sz="2400" b="1" dirty="0">
              <a:solidFill>
                <a:srgbClr val="002060"/>
              </a:solidFill>
              <a:latin typeface="Meiryo UI" panose="020B0604030504040204" pitchFamily="50" charset="-128"/>
              <a:ea typeface="Meiryo UI" panose="020B0604030504040204" pitchFamily="50" charset="-128"/>
            </a:endParaRPr>
          </a:p>
          <a:p>
            <a:r>
              <a:rPr lang="ja-JP" altLang="en-US" sz="2400" b="1" dirty="0">
                <a:solidFill>
                  <a:srgbClr val="002060"/>
                </a:solidFill>
                <a:latin typeface="Meiryo UI" panose="020B0604030504040204" pitchFamily="50" charset="-128"/>
                <a:ea typeface="Meiryo UI" panose="020B0604030504040204" pitchFamily="50" charset="-128"/>
              </a:rPr>
              <a:t>〇</a:t>
            </a:r>
            <a:r>
              <a:rPr lang="en-US" altLang="ja-JP" sz="2400" b="1" dirty="0">
                <a:solidFill>
                  <a:srgbClr val="002060"/>
                </a:solidFill>
                <a:latin typeface="Meiryo UI" panose="020B0604030504040204" pitchFamily="50" charset="-128"/>
                <a:ea typeface="Meiryo UI" panose="020B0604030504040204" pitchFamily="50" charset="-128"/>
              </a:rPr>
              <a:t> </a:t>
            </a:r>
            <a:r>
              <a:rPr lang="ja-JP" altLang="en-US" sz="2400" b="1" dirty="0">
                <a:solidFill>
                  <a:srgbClr val="002060"/>
                </a:solidFill>
                <a:latin typeface="Meiryo UI" panose="020B0604030504040204" pitchFamily="50" charset="-128"/>
                <a:ea typeface="Meiryo UI" panose="020B0604030504040204" pitchFamily="50" charset="-128"/>
              </a:rPr>
              <a:t>質問のある方は、チャットまたは発言願います。</a:t>
            </a:r>
            <a:endParaRPr lang="en-US" altLang="ja-JP" sz="2400" b="1" dirty="0">
              <a:solidFill>
                <a:srgbClr val="002060"/>
              </a:solidFill>
              <a:latin typeface="Meiryo UI" panose="020B0604030504040204" pitchFamily="50" charset="-128"/>
              <a:ea typeface="Meiryo UI" panose="020B0604030504040204" pitchFamily="50" charset="-128"/>
            </a:endParaRPr>
          </a:p>
          <a:p>
            <a:endParaRPr lang="en-US" altLang="ja-JP" sz="2400" b="1" dirty="0">
              <a:solidFill>
                <a:srgbClr val="002060"/>
              </a:solidFill>
              <a:latin typeface="Meiryo UI" panose="020B0604030504040204" pitchFamily="50" charset="-128"/>
              <a:ea typeface="Meiryo UI" panose="020B0604030504040204" pitchFamily="50" charset="-128"/>
            </a:endParaRPr>
          </a:p>
          <a:p>
            <a:r>
              <a:rPr lang="ja-JP" altLang="en-US" sz="2400" b="1" dirty="0">
                <a:solidFill>
                  <a:srgbClr val="002060"/>
                </a:solidFill>
                <a:latin typeface="Meiryo UI" panose="020B0604030504040204" pitchFamily="50" charset="-128"/>
                <a:ea typeface="Meiryo UI" panose="020B0604030504040204" pitchFamily="50" charset="-128"/>
              </a:rPr>
              <a:t>〇</a:t>
            </a:r>
            <a:r>
              <a:rPr lang="en-US" altLang="ja-JP" sz="2400" b="1" dirty="0">
                <a:solidFill>
                  <a:srgbClr val="002060"/>
                </a:solidFill>
                <a:latin typeface="Meiryo UI" panose="020B0604030504040204" pitchFamily="50" charset="-128"/>
                <a:ea typeface="Meiryo UI" panose="020B0604030504040204" pitchFamily="50" charset="-128"/>
              </a:rPr>
              <a:t> </a:t>
            </a:r>
            <a:r>
              <a:rPr lang="ja-JP" altLang="en-US" sz="2400" b="1" dirty="0">
                <a:solidFill>
                  <a:srgbClr val="002060"/>
                </a:solidFill>
                <a:latin typeface="Meiryo UI" panose="020B0604030504040204" pitchFamily="50" charset="-128"/>
                <a:ea typeface="Meiryo UI" panose="020B0604030504040204" pitchFamily="50" charset="-128"/>
              </a:rPr>
              <a:t>今後、どのような内容のセミナーをお望みですか？</a:t>
            </a:r>
            <a:endParaRPr lang="en-US" altLang="ja-JP" sz="2400" b="1" dirty="0">
              <a:solidFill>
                <a:srgbClr val="002060"/>
              </a:solidFill>
              <a:latin typeface="Meiryo UI" panose="020B0604030504040204" pitchFamily="50" charset="-128"/>
              <a:ea typeface="Meiryo UI" panose="020B0604030504040204" pitchFamily="50" charset="-128"/>
            </a:endParaRPr>
          </a:p>
          <a:p>
            <a:pPr marL="714375"/>
            <a:r>
              <a:rPr lang="ja-JP" altLang="en-US" sz="2400" b="1" dirty="0">
                <a:solidFill>
                  <a:srgbClr val="002060"/>
                </a:solidFill>
                <a:latin typeface="Meiryo UI" panose="020B0604030504040204" pitchFamily="50" charset="-128"/>
                <a:ea typeface="Meiryo UI" panose="020B0604030504040204" pitchFamily="50" charset="-128"/>
              </a:rPr>
              <a:t>チャット（💬）で入力願います。</a:t>
            </a:r>
          </a:p>
          <a:p>
            <a:endParaRPr lang="ja-JP" altLang="en-US" sz="2400" b="1" dirty="0">
              <a:solidFill>
                <a:srgbClr val="002060"/>
              </a:solidFill>
              <a:latin typeface="Meiryo UI" panose="020B0604030504040204" pitchFamily="50" charset="-128"/>
              <a:ea typeface="Meiryo UI" panose="020B0604030504040204" pitchFamily="50" charset="-128"/>
            </a:endParaRPr>
          </a:p>
          <a:p>
            <a:r>
              <a:rPr lang="ja-JP" altLang="en-US" sz="2400" b="1" dirty="0">
                <a:solidFill>
                  <a:srgbClr val="002060"/>
                </a:solidFill>
                <a:latin typeface="Meiryo UI" panose="020B0604030504040204" pitchFamily="50" charset="-128"/>
                <a:ea typeface="Meiryo UI" panose="020B0604030504040204" pitchFamily="50" charset="-128"/>
              </a:rPr>
              <a:t>〇 以降は、電友会大阪北支部へお願いします。</a:t>
            </a:r>
          </a:p>
          <a:p>
            <a:pPr marL="446088"/>
            <a:endParaRPr lang="ja-JP" altLang="en-US" sz="800" b="1" dirty="0">
              <a:solidFill>
                <a:srgbClr val="002060"/>
              </a:solidFill>
              <a:latin typeface="Meiryo UI" panose="020B0604030504040204" pitchFamily="50" charset="-128"/>
              <a:ea typeface="Meiryo UI" panose="020B0604030504040204" pitchFamily="50" charset="-128"/>
            </a:endParaRPr>
          </a:p>
          <a:p>
            <a:pPr marL="446088"/>
            <a:r>
              <a:rPr lang="ja-JP" altLang="en-US" sz="2400" b="1" dirty="0">
                <a:solidFill>
                  <a:srgbClr val="002060"/>
                </a:solidFill>
                <a:latin typeface="Meiryo UI" panose="020B0604030504040204" pitchFamily="50" charset="-128"/>
                <a:ea typeface="Meiryo UI" panose="020B0604030504040204" pitchFamily="50" charset="-128"/>
              </a:rPr>
              <a:t>*電友会大阪北支部　</a:t>
            </a:r>
            <a:r>
              <a:rPr lang="en-US" altLang="ja-JP" sz="2400" b="1" dirty="0">
                <a:solidFill>
                  <a:srgbClr val="002060"/>
                </a:solidFill>
                <a:latin typeface="Meiryo UI" panose="020B0604030504040204" pitchFamily="50" charset="-128"/>
                <a:ea typeface="Meiryo UI" panose="020B0604030504040204" pitchFamily="50" charset="-128"/>
              </a:rPr>
              <a:t>denyu10@vesta.ocn.ne.jp</a:t>
            </a:r>
            <a:endParaRPr lang="ja-JP" altLang="en-US" sz="2400" b="1" dirty="0">
              <a:solidFill>
                <a:srgbClr val="002060"/>
              </a:solidFill>
              <a:latin typeface="Meiryo UI" panose="020B0604030504040204" pitchFamily="50" charset="-128"/>
              <a:ea typeface="Meiryo UI" panose="020B0604030504040204" pitchFamily="50" charset="-128"/>
            </a:endParaRPr>
          </a:p>
          <a:p>
            <a:endParaRPr lang="ja-JP" altLang="en-US" sz="2400" b="1" dirty="0">
              <a:solidFill>
                <a:srgbClr val="002060"/>
              </a:solidFill>
              <a:latin typeface="Meiryo UI" panose="020B0604030504040204" pitchFamily="50" charset="-128"/>
              <a:ea typeface="Meiryo UI" panose="020B0604030504040204" pitchFamily="50" charset="-128"/>
            </a:endParaRPr>
          </a:p>
          <a:p>
            <a:r>
              <a:rPr lang="ja-JP" altLang="en-US" sz="2400" b="1" dirty="0">
                <a:solidFill>
                  <a:srgbClr val="002060"/>
                </a:solidFill>
                <a:latin typeface="Meiryo UI" panose="020B0604030504040204" pitchFamily="50" charset="-128"/>
                <a:ea typeface="Meiryo UI" panose="020B0604030504040204" pitchFamily="50" charset="-128"/>
              </a:rPr>
              <a:t>〇 今後も電友会行事にご参加ください。</a:t>
            </a:r>
          </a:p>
        </p:txBody>
      </p:sp>
      <p:pic>
        <p:nvPicPr>
          <p:cNvPr id="1026" name="Picture 2">
            <a:extLst>
              <a:ext uri="{FF2B5EF4-FFF2-40B4-BE49-F238E27FC236}">
                <a16:creationId xmlns:a16="http://schemas.microsoft.com/office/drawing/2014/main" id="{3E94B887-78AF-5462-31B9-97B52C051524}"/>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90922" y="5169900"/>
            <a:ext cx="1164822" cy="1479139"/>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2F14881F-072D-5202-FA50-E15DAD910A99}"/>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508298" y="5135667"/>
            <a:ext cx="1164822" cy="1479139"/>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a:extLst>
              <a:ext uri="{FF2B5EF4-FFF2-40B4-BE49-F238E27FC236}">
                <a16:creationId xmlns:a16="http://schemas.microsoft.com/office/drawing/2014/main" id="{DA185555-FBCC-73A2-3103-DD60F0EF4B11}"/>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202329" y="5403737"/>
            <a:ext cx="1559383" cy="12453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166439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 Box 6"/>
          <p:cNvSpPr txBox="1">
            <a:spLocks noChangeArrowheads="1"/>
          </p:cNvSpPr>
          <p:nvPr/>
        </p:nvSpPr>
        <p:spPr bwMode="auto">
          <a:xfrm>
            <a:off x="339053" y="799009"/>
            <a:ext cx="8804947" cy="58939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kumimoji="1" sz="3200" b="1" i="1">
                <a:solidFill>
                  <a:srgbClr val="FF0000"/>
                </a:solidFill>
                <a:latin typeface="Arial" panose="020B0604020202020204" pitchFamily="34" charset="0"/>
                <a:ea typeface="ＭＳ Ｐゴシック" panose="020B0600070205080204" pitchFamily="50" charset="-128"/>
              </a:defRPr>
            </a:lvl1pPr>
            <a:lvl2pPr marL="742950" indent="-285750" eaLnBrk="0" hangingPunct="0">
              <a:defRPr kumimoji="1" sz="3200" b="1" i="1">
                <a:solidFill>
                  <a:srgbClr val="FF0000"/>
                </a:solidFill>
                <a:latin typeface="Arial" panose="020B0604020202020204" pitchFamily="34" charset="0"/>
                <a:ea typeface="ＭＳ Ｐゴシック" panose="020B0600070205080204" pitchFamily="50" charset="-128"/>
              </a:defRPr>
            </a:lvl2pPr>
            <a:lvl3pPr marL="1143000" indent="-228600" eaLnBrk="0" hangingPunct="0">
              <a:defRPr kumimoji="1" sz="3200" b="1" i="1">
                <a:solidFill>
                  <a:srgbClr val="FF0000"/>
                </a:solidFill>
                <a:latin typeface="Arial" panose="020B0604020202020204" pitchFamily="34" charset="0"/>
                <a:ea typeface="ＭＳ Ｐゴシック" panose="020B0600070205080204" pitchFamily="50" charset="-128"/>
              </a:defRPr>
            </a:lvl3pPr>
            <a:lvl4pPr marL="1600200" indent="-228600" eaLnBrk="0" hangingPunct="0">
              <a:defRPr kumimoji="1" sz="3200" b="1" i="1">
                <a:solidFill>
                  <a:srgbClr val="FF0000"/>
                </a:solidFill>
                <a:latin typeface="Arial" panose="020B0604020202020204" pitchFamily="34" charset="0"/>
                <a:ea typeface="ＭＳ Ｐゴシック" panose="020B0600070205080204" pitchFamily="50" charset="-128"/>
              </a:defRPr>
            </a:lvl4pPr>
            <a:lvl5pPr marL="2057400" indent="-228600" eaLnBrk="0" hangingPunct="0">
              <a:defRPr kumimoji="1" sz="3200" b="1" i="1">
                <a:solidFill>
                  <a:srgbClr val="FF0000"/>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50000"/>
              </a:spcBef>
              <a:spcAft>
                <a:spcPct val="0"/>
              </a:spcAft>
              <a:defRPr kumimoji="1" sz="3200" b="1" i="1">
                <a:solidFill>
                  <a:srgbClr val="FF0000"/>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50000"/>
              </a:spcBef>
              <a:spcAft>
                <a:spcPct val="0"/>
              </a:spcAft>
              <a:defRPr kumimoji="1" sz="3200" b="1" i="1">
                <a:solidFill>
                  <a:srgbClr val="FF0000"/>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50000"/>
              </a:spcBef>
              <a:spcAft>
                <a:spcPct val="0"/>
              </a:spcAft>
              <a:defRPr kumimoji="1" sz="3200" b="1" i="1">
                <a:solidFill>
                  <a:srgbClr val="FF0000"/>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50000"/>
              </a:spcBef>
              <a:spcAft>
                <a:spcPct val="0"/>
              </a:spcAft>
              <a:defRPr kumimoji="1" sz="3200" b="1" i="1">
                <a:solidFill>
                  <a:srgbClr val="FF0000"/>
                </a:solidFill>
                <a:latin typeface="Arial" panose="020B0604020202020204" pitchFamily="34" charset="0"/>
                <a:ea typeface="ＭＳ Ｐゴシック" panose="020B0600070205080204" pitchFamily="50" charset="-128"/>
              </a:defRPr>
            </a:lvl9pPr>
          </a:lstStyle>
          <a:p>
            <a:pPr lvl="0" eaLnBrk="1" fontAlgn="base" hangingPunct="1">
              <a:spcBef>
                <a:spcPts val="600"/>
              </a:spcBef>
              <a:spcAft>
                <a:spcPct val="0"/>
              </a:spcAft>
              <a:defRPr/>
            </a:pPr>
            <a:r>
              <a:rPr lang="ja-JP" altLang="en-US" sz="2800" i="0" kern="0" dirty="0">
                <a:solidFill>
                  <a:srgbClr val="FF66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800" i="0" kern="0" dirty="0">
                <a:solidFill>
                  <a:srgbClr val="0000CC"/>
                </a:solidFill>
                <a:latin typeface="Meiryo UI" panose="020B0604030504040204" pitchFamily="50" charset="-128"/>
                <a:ea typeface="Meiryo UI" panose="020B0604030504040204" pitchFamily="50" charset="-128"/>
                <a:cs typeface="Meiryo UI" panose="020B0604030504040204" pitchFamily="50" charset="-128"/>
              </a:rPr>
              <a:t>　終活はライフプラン</a:t>
            </a:r>
          </a:p>
          <a:p>
            <a:pPr lvl="0" eaLnBrk="1" fontAlgn="base" hangingPunct="1">
              <a:spcBef>
                <a:spcPts val="600"/>
              </a:spcBef>
              <a:spcAft>
                <a:spcPct val="0"/>
              </a:spcAft>
              <a:defRPr/>
            </a:pPr>
            <a:endParaRPr lang="ja-JP" altLang="en-US" sz="800" i="0" kern="0" dirty="0">
              <a:solidFill>
                <a:srgbClr val="0000CC"/>
              </a:solidFill>
              <a:latin typeface="Meiryo UI" panose="020B0604030504040204" pitchFamily="50" charset="-128"/>
              <a:ea typeface="Meiryo UI" panose="020B0604030504040204" pitchFamily="50" charset="-128"/>
              <a:cs typeface="Meiryo UI" panose="020B0604030504040204" pitchFamily="50" charset="-128"/>
            </a:endParaRPr>
          </a:p>
          <a:p>
            <a:pPr eaLnBrk="1" fontAlgn="base" hangingPunct="1">
              <a:spcBef>
                <a:spcPts val="600"/>
              </a:spcBef>
              <a:spcAft>
                <a:spcPct val="0"/>
              </a:spcAft>
              <a:defRPr/>
            </a:pPr>
            <a:r>
              <a:rPr lang="ja-JP" altLang="en-US" sz="2800" i="0" kern="0" dirty="0">
                <a:solidFill>
                  <a:srgbClr val="0000CC"/>
                </a:solidFill>
                <a:latin typeface="Meiryo UI" panose="020B0604030504040204" pitchFamily="50" charset="-128"/>
                <a:ea typeface="Meiryo UI" panose="020B0604030504040204" pitchFamily="50" charset="-128"/>
                <a:cs typeface="Meiryo UI" panose="020B0604030504040204" pitchFamily="50" charset="-128"/>
              </a:rPr>
              <a:t>　　・終活の認知度等について</a:t>
            </a:r>
          </a:p>
          <a:p>
            <a:pPr eaLnBrk="1" fontAlgn="base" hangingPunct="1">
              <a:spcBef>
                <a:spcPts val="600"/>
              </a:spcBef>
              <a:spcAft>
                <a:spcPct val="0"/>
              </a:spcAft>
              <a:defRPr/>
            </a:pPr>
            <a:r>
              <a:rPr lang="ja-JP" altLang="en-US" sz="2800" i="0" kern="0" dirty="0">
                <a:solidFill>
                  <a:srgbClr val="0000CC"/>
                </a:solidFill>
                <a:latin typeface="Meiryo UI" panose="020B0604030504040204" pitchFamily="50" charset="-128"/>
                <a:ea typeface="Meiryo UI" panose="020B0604030504040204" pitchFamily="50" charset="-128"/>
                <a:cs typeface="Meiryo UI" panose="020B0604030504040204" pitchFamily="50" charset="-128"/>
              </a:rPr>
              <a:t>　　・人生の後半期を生き生きと過ごすためのライフプラン</a:t>
            </a:r>
            <a:endParaRPr lang="en-US" altLang="ja-JP" sz="2800" i="0" kern="0" dirty="0">
              <a:solidFill>
                <a:srgbClr val="0000CC"/>
              </a:solidFill>
              <a:latin typeface="Meiryo UI" panose="020B0604030504040204" pitchFamily="50" charset="-128"/>
              <a:ea typeface="Meiryo UI" panose="020B0604030504040204" pitchFamily="50" charset="-128"/>
              <a:cs typeface="Meiryo UI" panose="020B0604030504040204" pitchFamily="50" charset="-128"/>
            </a:endParaRPr>
          </a:p>
          <a:p>
            <a:pPr eaLnBrk="1" fontAlgn="base" hangingPunct="1">
              <a:spcBef>
                <a:spcPts val="600"/>
              </a:spcBef>
              <a:spcAft>
                <a:spcPct val="0"/>
              </a:spcAft>
              <a:defRPr/>
            </a:pPr>
            <a:r>
              <a:rPr lang="ja-JP" altLang="en-US" sz="2800" i="0" kern="0" dirty="0">
                <a:solidFill>
                  <a:srgbClr val="0000CC"/>
                </a:solidFill>
                <a:latin typeface="Meiryo UI" panose="020B0604030504040204" pitchFamily="50" charset="-128"/>
                <a:ea typeface="Meiryo UI" panose="020B0604030504040204" pitchFamily="50" charset="-128"/>
                <a:cs typeface="Meiryo UI" panose="020B0604030504040204" pitchFamily="50" charset="-128"/>
              </a:rPr>
              <a:t>　　・終活プランのポイント</a:t>
            </a:r>
          </a:p>
          <a:p>
            <a:pPr eaLnBrk="1" fontAlgn="base" hangingPunct="1">
              <a:spcBef>
                <a:spcPts val="600"/>
              </a:spcBef>
              <a:spcAft>
                <a:spcPct val="0"/>
              </a:spcAft>
              <a:defRPr/>
            </a:pPr>
            <a:endParaRPr lang="ja-JP" altLang="en-US" sz="800" i="0" kern="0" dirty="0">
              <a:solidFill>
                <a:srgbClr val="0000CC"/>
              </a:solidFill>
              <a:latin typeface="Meiryo UI" panose="020B0604030504040204" pitchFamily="50" charset="-128"/>
              <a:ea typeface="Meiryo UI" panose="020B0604030504040204" pitchFamily="50" charset="-128"/>
              <a:cs typeface="Meiryo UI" panose="020B0604030504040204" pitchFamily="50" charset="-128"/>
            </a:endParaRPr>
          </a:p>
          <a:p>
            <a:pPr lvl="0" eaLnBrk="1" fontAlgn="base" hangingPunct="1">
              <a:spcBef>
                <a:spcPts val="600"/>
              </a:spcBef>
              <a:spcAft>
                <a:spcPct val="0"/>
              </a:spcAft>
              <a:defRPr/>
            </a:pPr>
            <a:r>
              <a:rPr lang="ja-JP" altLang="en-US" sz="2800" i="0" kern="0" dirty="0">
                <a:solidFill>
                  <a:srgbClr val="FF66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800" i="0" kern="0" dirty="0">
                <a:solidFill>
                  <a:srgbClr val="0000CC"/>
                </a:solidFill>
                <a:latin typeface="Meiryo UI" panose="020B0604030504040204" pitchFamily="50" charset="-128"/>
                <a:ea typeface="Meiryo UI" panose="020B0604030504040204" pitchFamily="50" charset="-128"/>
                <a:cs typeface="Meiryo UI" panose="020B0604030504040204" pitchFamily="50" charset="-128"/>
              </a:rPr>
              <a:t>　終活の仕方について</a:t>
            </a:r>
          </a:p>
          <a:p>
            <a:pPr lvl="0" eaLnBrk="1" fontAlgn="base" hangingPunct="1">
              <a:spcBef>
                <a:spcPts val="600"/>
              </a:spcBef>
              <a:spcAft>
                <a:spcPct val="0"/>
              </a:spcAft>
              <a:defRPr/>
            </a:pPr>
            <a:r>
              <a:rPr lang="ja-JP" altLang="en-US" sz="2800" i="0" kern="0" dirty="0">
                <a:solidFill>
                  <a:srgbClr val="0000CC"/>
                </a:solidFill>
                <a:latin typeface="Meiryo UI" panose="020B0604030504040204" pitchFamily="50" charset="-128"/>
                <a:ea typeface="Meiryo UI" panose="020B0604030504040204" pitchFamily="50" charset="-128"/>
                <a:cs typeface="Meiryo UI" panose="020B0604030504040204" pitchFamily="50" charset="-128"/>
              </a:rPr>
              <a:t>　　・終活の始めは棚卸から</a:t>
            </a:r>
          </a:p>
          <a:p>
            <a:pPr eaLnBrk="1" fontAlgn="base" hangingPunct="1">
              <a:spcBef>
                <a:spcPts val="600"/>
              </a:spcBef>
              <a:spcAft>
                <a:spcPct val="0"/>
              </a:spcAft>
              <a:defRPr/>
            </a:pPr>
            <a:r>
              <a:rPr lang="ja-JP" altLang="en-US" sz="2800" i="0" kern="0" dirty="0">
                <a:solidFill>
                  <a:srgbClr val="0000CC"/>
                </a:solidFill>
                <a:latin typeface="Meiryo UI" panose="020B0604030504040204" pitchFamily="50" charset="-128"/>
                <a:ea typeface="Meiryo UI" panose="020B0604030504040204" pitchFamily="50" charset="-128"/>
                <a:cs typeface="Meiryo UI" panose="020B0604030504040204" pitchFamily="50" charset="-128"/>
              </a:rPr>
              <a:t>　  ・財産のチェック</a:t>
            </a:r>
          </a:p>
          <a:p>
            <a:pPr eaLnBrk="1" fontAlgn="base" hangingPunct="1">
              <a:spcBef>
                <a:spcPts val="600"/>
              </a:spcBef>
              <a:spcAft>
                <a:spcPct val="0"/>
              </a:spcAft>
              <a:defRPr/>
            </a:pPr>
            <a:r>
              <a:rPr lang="ja-JP" altLang="en-US" sz="2800" i="0" kern="0" dirty="0">
                <a:solidFill>
                  <a:srgbClr val="0000CC"/>
                </a:solidFill>
                <a:latin typeface="Meiryo UI" panose="020B0604030504040204" pitchFamily="50" charset="-128"/>
                <a:ea typeface="Meiryo UI" panose="020B0604030504040204" pitchFamily="50" charset="-128"/>
                <a:cs typeface="Meiryo UI" panose="020B0604030504040204" pitchFamily="50" charset="-128"/>
              </a:rPr>
              <a:t>　  ・言い残したいことのチェック</a:t>
            </a:r>
            <a:endParaRPr lang="en-US" altLang="ja-JP" sz="2800" i="0" kern="0" dirty="0">
              <a:solidFill>
                <a:srgbClr val="0000CC"/>
              </a:solidFill>
              <a:latin typeface="Meiryo UI" panose="020B0604030504040204" pitchFamily="50" charset="-128"/>
              <a:ea typeface="Meiryo UI" panose="020B0604030504040204" pitchFamily="50" charset="-128"/>
              <a:cs typeface="Meiryo UI" panose="020B0604030504040204" pitchFamily="50" charset="-128"/>
            </a:endParaRPr>
          </a:p>
          <a:p>
            <a:pPr eaLnBrk="1" fontAlgn="base" hangingPunct="1">
              <a:spcBef>
                <a:spcPts val="600"/>
              </a:spcBef>
              <a:spcAft>
                <a:spcPct val="0"/>
              </a:spcAft>
              <a:defRPr/>
            </a:pPr>
            <a:r>
              <a:rPr lang="ja-JP" altLang="en-US" sz="2800" i="0" kern="0" dirty="0">
                <a:solidFill>
                  <a:srgbClr val="0000CC"/>
                </a:solidFill>
                <a:latin typeface="Meiryo UI" panose="020B0604030504040204" pitchFamily="50" charset="-128"/>
                <a:ea typeface="Meiryo UI" panose="020B0604030504040204" pitchFamily="50" charset="-128"/>
                <a:cs typeface="Meiryo UI" panose="020B0604030504040204" pitchFamily="50" charset="-128"/>
              </a:rPr>
              <a:t>　  ・エンディングノートのポイントについて</a:t>
            </a:r>
          </a:p>
          <a:p>
            <a:pPr lvl="0" eaLnBrk="1" fontAlgn="base" hangingPunct="1">
              <a:spcBef>
                <a:spcPts val="600"/>
              </a:spcBef>
              <a:spcAft>
                <a:spcPct val="0"/>
              </a:spcAft>
              <a:defRPr/>
            </a:pPr>
            <a:endParaRPr lang="ja-JP" altLang="en-US" sz="800" i="0" kern="0" dirty="0">
              <a:solidFill>
                <a:srgbClr val="0000CC"/>
              </a:solidFill>
              <a:latin typeface="Meiryo UI" panose="020B0604030504040204" pitchFamily="50" charset="-128"/>
              <a:ea typeface="Meiryo UI" panose="020B0604030504040204" pitchFamily="50" charset="-128"/>
              <a:cs typeface="Meiryo UI" panose="020B0604030504040204" pitchFamily="50" charset="-128"/>
            </a:endParaRPr>
          </a:p>
          <a:p>
            <a:pPr eaLnBrk="1" fontAlgn="base" hangingPunct="1">
              <a:spcBef>
                <a:spcPts val="600"/>
              </a:spcBef>
              <a:spcAft>
                <a:spcPct val="0"/>
              </a:spcAft>
              <a:defRPr/>
            </a:pPr>
            <a:r>
              <a:rPr lang="ja-JP" altLang="en-US" sz="2800" i="0" kern="0" dirty="0">
                <a:solidFill>
                  <a:srgbClr val="FF66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800" i="0" kern="0" dirty="0">
                <a:solidFill>
                  <a:srgbClr val="0000CC"/>
                </a:solidFill>
                <a:latin typeface="Meiryo UI" panose="020B0604030504040204" pitchFamily="50" charset="-128"/>
                <a:ea typeface="Meiryo UI" panose="020B0604030504040204" pitchFamily="50" charset="-128"/>
                <a:cs typeface="Meiryo UI" panose="020B0604030504040204" pitchFamily="50" charset="-128"/>
              </a:rPr>
              <a:t>　その他</a:t>
            </a:r>
          </a:p>
        </p:txBody>
      </p:sp>
      <p:sp>
        <p:nvSpPr>
          <p:cNvPr id="5" name="Text Box 5"/>
          <p:cNvSpPr txBox="1">
            <a:spLocks noChangeArrowheads="1"/>
          </p:cNvSpPr>
          <p:nvPr/>
        </p:nvSpPr>
        <p:spPr bwMode="auto">
          <a:xfrm>
            <a:off x="0" y="165070"/>
            <a:ext cx="4610100" cy="447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txBody>
          <a:bodyPr wrap="none" lIns="70910" tIns="8485" rIns="70910" bIns="8485" anchor="ctr" anchorCtr="0">
            <a:no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a:lnSpc>
                <a:spcPct val="100000"/>
              </a:lnSpc>
              <a:spcBef>
                <a:spcPct val="0"/>
              </a:spcBef>
              <a:buNone/>
            </a:pPr>
            <a:r>
              <a:rPr lang="ja-JP" altLang="en-US" sz="32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本日のテーマ</a:t>
            </a:r>
          </a:p>
        </p:txBody>
      </p:sp>
      <p:sp>
        <p:nvSpPr>
          <p:cNvPr id="3" name="スライド番号プレースホルダー 2"/>
          <p:cNvSpPr>
            <a:spLocks noGrp="1"/>
          </p:cNvSpPr>
          <p:nvPr>
            <p:ph type="sldNum" sz="quarter" idx="12"/>
          </p:nvPr>
        </p:nvSpPr>
        <p:spPr/>
        <p:txBody>
          <a:bodyPr/>
          <a:lstStyle/>
          <a:p>
            <a:fld id="{3D9753B0-3E50-4523-BA08-32032CD16CB9}" type="slidenum">
              <a:rPr kumimoji="1" lang="ja-JP" altLang="en-US" smtClean="0"/>
              <a:t>1</a:t>
            </a:fld>
            <a:endParaRPr kumimoji="1" lang="ja-JP" altLang="en-US"/>
          </a:p>
        </p:txBody>
      </p:sp>
    </p:spTree>
    <p:extLst>
      <p:ext uri="{BB962C8B-B14F-4D97-AF65-F5344CB8AC3E}">
        <p14:creationId xmlns:p14="http://schemas.microsoft.com/office/powerpoint/2010/main" val="21713892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5"/>
          <p:cNvSpPr txBox="1">
            <a:spLocks noChangeArrowheads="1"/>
          </p:cNvSpPr>
          <p:nvPr/>
        </p:nvSpPr>
        <p:spPr bwMode="auto">
          <a:xfrm>
            <a:off x="-1" y="158299"/>
            <a:ext cx="5606573" cy="447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txBody>
          <a:bodyPr wrap="none" lIns="70910" tIns="8485" rIns="70910" bIns="8485" anchor="ctr" anchorCtr="0">
            <a:no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a:lnSpc>
                <a:spcPct val="100000"/>
              </a:lnSpc>
              <a:spcBef>
                <a:spcPct val="0"/>
              </a:spcBef>
              <a:buNone/>
            </a:pPr>
            <a:r>
              <a:rPr lang="ja-JP" altLang="en-US" sz="32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終活はライフプラン</a:t>
            </a:r>
            <a:r>
              <a:rPr lang="en-US" altLang="ja-JP" sz="32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(1)</a:t>
            </a:r>
            <a:endParaRPr lang="ja-JP" altLang="en-US" sz="3200"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スライド番号プレースホルダー 2"/>
          <p:cNvSpPr>
            <a:spLocks noGrp="1"/>
          </p:cNvSpPr>
          <p:nvPr>
            <p:ph type="sldNum" sz="quarter" idx="12"/>
          </p:nvPr>
        </p:nvSpPr>
        <p:spPr/>
        <p:txBody>
          <a:bodyPr/>
          <a:lstStyle/>
          <a:p>
            <a:fld id="{3D9753B0-3E50-4523-BA08-32032CD16CB9}" type="slidenum">
              <a:rPr kumimoji="1" lang="ja-JP" altLang="en-US" smtClean="0"/>
              <a:t>2</a:t>
            </a:fld>
            <a:endParaRPr kumimoji="1" lang="ja-JP" altLang="en-US"/>
          </a:p>
        </p:txBody>
      </p:sp>
      <p:sp>
        <p:nvSpPr>
          <p:cNvPr id="4" name="テキスト ボックス 3">
            <a:extLst>
              <a:ext uri="{FF2B5EF4-FFF2-40B4-BE49-F238E27FC236}">
                <a16:creationId xmlns:a16="http://schemas.microsoft.com/office/drawing/2014/main" id="{F07DAAF8-1D61-4A5E-B120-52993877B761}"/>
              </a:ext>
            </a:extLst>
          </p:cNvPr>
          <p:cNvSpPr txBox="1"/>
          <p:nvPr/>
        </p:nvSpPr>
        <p:spPr>
          <a:xfrm>
            <a:off x="480069" y="1266100"/>
            <a:ext cx="8628763" cy="4067780"/>
          </a:xfrm>
          <a:prstGeom prst="rect">
            <a:avLst/>
          </a:prstGeom>
          <a:noFill/>
        </p:spPr>
        <p:txBody>
          <a:bodyPr wrap="square" rtlCol="0">
            <a:spAutoFit/>
          </a:bodyPr>
          <a:lstStyle/>
          <a:p>
            <a:pPr marL="457200" indent="-457200">
              <a:lnSpc>
                <a:spcPts val="2200"/>
              </a:lnSpc>
              <a:spcBef>
                <a:spcPct val="50000"/>
              </a:spcBef>
              <a:spcAft>
                <a:spcPts val="1800"/>
              </a:spcAft>
              <a:buAutoNum type="arabicParenBoth"/>
            </a:pPr>
            <a:r>
              <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「終活」という言葉は、</a:t>
            </a:r>
            <a:r>
              <a:rPr lang="en-US" altLang="ja-JP"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2009</a:t>
            </a:r>
            <a:r>
              <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年の</a:t>
            </a:r>
            <a:r>
              <a:rPr lang="en-US" altLang="ja-JP"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週刊朝日</a:t>
            </a:r>
            <a:r>
              <a:rPr lang="en-US" altLang="ja-JP"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（朝日新聞出版）の連載記事といわれています。</a:t>
            </a:r>
          </a:p>
          <a:p>
            <a:pPr marL="457200" indent="-457200">
              <a:lnSpc>
                <a:spcPts val="2200"/>
              </a:lnSpc>
              <a:spcBef>
                <a:spcPct val="50000"/>
              </a:spcBef>
              <a:spcAft>
                <a:spcPts val="1800"/>
              </a:spcAft>
              <a:buAutoNum type="arabicParenBoth"/>
            </a:pPr>
            <a:r>
              <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「終活」という言葉の認知度について全国の</a:t>
            </a:r>
            <a:r>
              <a:rPr lang="en-US" altLang="ja-JP"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20</a:t>
            </a:r>
            <a:r>
              <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歳以上の男女</a:t>
            </a:r>
            <a:r>
              <a:rPr lang="en-US" altLang="ja-JP"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3,096</a:t>
            </a:r>
            <a:r>
              <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人に調査したところ、言葉が使い始めて短期間のわりに</a:t>
            </a:r>
            <a:r>
              <a:rPr lang="en-US" altLang="ja-JP"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96.4%</a:t>
            </a:r>
            <a:r>
              <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と高いです。</a:t>
            </a:r>
            <a:br>
              <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br>
            <a:r>
              <a:rPr lang="en-US" altLang="ja-JP"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出典</a:t>
            </a:r>
            <a:r>
              <a:rPr lang="en-US" altLang="ja-JP"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:2021</a:t>
            </a:r>
            <a:r>
              <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12</a:t>
            </a:r>
            <a:r>
              <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日</a:t>
            </a:r>
            <a:r>
              <a:rPr lang="en-US" altLang="ja-JP"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NPO</a:t>
            </a:r>
            <a:r>
              <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法人ら・し・さ「終活意識全国調査」</a:t>
            </a:r>
            <a:r>
              <a:rPr lang="en-US" altLang="ja-JP"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p>
            <a:pPr marL="457200" indent="-457200">
              <a:lnSpc>
                <a:spcPts val="2200"/>
              </a:lnSpc>
              <a:spcBef>
                <a:spcPct val="50000"/>
              </a:spcBef>
              <a:spcAft>
                <a:spcPts val="1800"/>
              </a:spcAft>
              <a:buAutoNum type="arabicParenBoth"/>
            </a:pPr>
            <a:r>
              <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終活のイメージは、</a:t>
            </a:r>
            <a:r>
              <a:rPr lang="en-US" altLang="ja-JP"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71.7%</a:t>
            </a:r>
            <a:r>
              <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が「亡くなったときのための準備」とし、</a:t>
            </a:r>
            <a:r>
              <a:rPr lang="en-US" altLang="ja-JP"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24.7%</a:t>
            </a:r>
            <a:r>
              <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が「人生の後半期を生き生きと過ごすための準備」としています。</a:t>
            </a:r>
          </a:p>
          <a:p>
            <a:pPr marL="457200" indent="-457200">
              <a:lnSpc>
                <a:spcPts val="2200"/>
              </a:lnSpc>
              <a:spcBef>
                <a:spcPct val="50000"/>
              </a:spcBef>
              <a:spcAft>
                <a:spcPts val="1800"/>
              </a:spcAft>
              <a:buAutoNum type="arabicParenBoth"/>
            </a:pPr>
            <a:r>
              <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「終活」の言葉の響きから、お葬式やお墓、亡くなったときの手続きなど、後ろ向きのイメージがありますが、 「人生の後半期を生き生きと過ごすための準備」としてライフプランしてみてはいかがでしょうか？</a:t>
            </a:r>
          </a:p>
        </p:txBody>
      </p:sp>
      <p:sp>
        <p:nvSpPr>
          <p:cNvPr id="6" name="正方形/長方形 5">
            <a:extLst>
              <a:ext uri="{FF2B5EF4-FFF2-40B4-BE49-F238E27FC236}">
                <a16:creationId xmlns:a16="http://schemas.microsoft.com/office/drawing/2014/main" id="{1AE645A2-79A6-75D2-F8D8-5DB6939497DE}"/>
              </a:ext>
            </a:extLst>
          </p:cNvPr>
          <p:cNvSpPr/>
          <p:nvPr/>
        </p:nvSpPr>
        <p:spPr>
          <a:xfrm>
            <a:off x="129680" y="705079"/>
            <a:ext cx="8209776" cy="523220"/>
          </a:xfrm>
          <a:prstGeom prst="rect">
            <a:avLst/>
          </a:prstGeom>
        </p:spPr>
        <p:txBody>
          <a:bodyPr wrap="square">
            <a:spAutoFit/>
          </a:bodyPr>
          <a:lstStyle/>
          <a:p>
            <a:pPr>
              <a:spcBef>
                <a:spcPct val="50000"/>
              </a:spcBef>
            </a:pPr>
            <a:r>
              <a:rPr lang="ja-JP" altLang="en-US" sz="2800" dirty="0">
                <a:solidFill>
                  <a:srgbClr val="0066FF"/>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800" b="1" dirty="0">
                <a:solidFill>
                  <a:srgbClr val="0066FF"/>
                </a:solidFill>
                <a:latin typeface="Meiryo UI" panose="020B0604030504040204" pitchFamily="50" charset="-128"/>
                <a:ea typeface="Meiryo UI" panose="020B0604030504040204" pitchFamily="50" charset="-128"/>
                <a:cs typeface="Meiryo UI" panose="020B0604030504040204" pitchFamily="50" charset="-128"/>
              </a:rPr>
              <a:t>終活の認知度等について</a:t>
            </a:r>
          </a:p>
        </p:txBody>
      </p:sp>
      <p:pic>
        <p:nvPicPr>
          <p:cNvPr id="1026" name="Picture 2" descr="目からうろこのイラスト（男性）">
            <a:extLst>
              <a:ext uri="{FF2B5EF4-FFF2-40B4-BE49-F238E27FC236}">
                <a16:creationId xmlns:a16="http://schemas.microsoft.com/office/drawing/2014/main" id="{966090C6-8899-09C7-B145-6CF4F292943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06572" y="5161760"/>
            <a:ext cx="1645353" cy="169624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目からうろこのイラスト（女性）">
            <a:extLst>
              <a:ext uri="{FF2B5EF4-FFF2-40B4-BE49-F238E27FC236}">
                <a16:creationId xmlns:a16="http://schemas.microsoft.com/office/drawing/2014/main" id="{90A604CA-9D26-AC34-3D0D-374D754BD59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86600" y="4868227"/>
            <a:ext cx="1613710" cy="1663619"/>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心配している人のイラスト（中年男性）">
            <a:extLst>
              <a:ext uri="{FF2B5EF4-FFF2-40B4-BE49-F238E27FC236}">
                <a16:creationId xmlns:a16="http://schemas.microsoft.com/office/drawing/2014/main" id="{B201F1AE-582B-471A-AFD6-442BC4698144}"/>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271943" y="5532089"/>
            <a:ext cx="1118775" cy="136436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心配している人のイラスト（中年女性）">
            <a:extLst>
              <a:ext uri="{FF2B5EF4-FFF2-40B4-BE49-F238E27FC236}">
                <a16:creationId xmlns:a16="http://schemas.microsoft.com/office/drawing/2014/main" id="{73739A97-F7CD-7A03-7E4C-5B57E04A7FBE}"/>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658969" y="5325556"/>
            <a:ext cx="1118776" cy="13643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9324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5"/>
          <p:cNvSpPr txBox="1">
            <a:spLocks noChangeArrowheads="1"/>
          </p:cNvSpPr>
          <p:nvPr/>
        </p:nvSpPr>
        <p:spPr bwMode="auto">
          <a:xfrm>
            <a:off x="0" y="137258"/>
            <a:ext cx="5606573" cy="447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txBody>
          <a:bodyPr wrap="none" lIns="70910" tIns="8485" rIns="70910" bIns="8485" anchor="ctr" anchorCtr="0">
            <a:no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a:lnSpc>
                <a:spcPct val="100000"/>
              </a:lnSpc>
              <a:spcBef>
                <a:spcPct val="0"/>
              </a:spcBef>
              <a:buNone/>
            </a:pPr>
            <a:r>
              <a:rPr lang="ja-JP" altLang="en-US" sz="32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終活はライフプラン</a:t>
            </a:r>
            <a:r>
              <a:rPr lang="en-US" altLang="ja-JP" sz="32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(2)</a:t>
            </a:r>
          </a:p>
        </p:txBody>
      </p:sp>
      <p:sp>
        <p:nvSpPr>
          <p:cNvPr id="3" name="スライド番号プレースホルダー 2"/>
          <p:cNvSpPr>
            <a:spLocks noGrp="1"/>
          </p:cNvSpPr>
          <p:nvPr>
            <p:ph type="sldNum" sz="quarter" idx="12"/>
          </p:nvPr>
        </p:nvSpPr>
        <p:spPr/>
        <p:txBody>
          <a:bodyPr/>
          <a:lstStyle/>
          <a:p>
            <a:fld id="{3D9753B0-3E50-4523-BA08-32032CD16CB9}" type="slidenum">
              <a:rPr kumimoji="1" lang="ja-JP" altLang="en-US" smtClean="0"/>
              <a:t>3</a:t>
            </a:fld>
            <a:endParaRPr kumimoji="1" lang="ja-JP" altLang="en-US"/>
          </a:p>
        </p:txBody>
      </p:sp>
      <p:sp>
        <p:nvSpPr>
          <p:cNvPr id="4" name="テキスト ボックス 3">
            <a:extLst>
              <a:ext uri="{FF2B5EF4-FFF2-40B4-BE49-F238E27FC236}">
                <a16:creationId xmlns:a16="http://schemas.microsoft.com/office/drawing/2014/main" id="{F07DAAF8-1D61-4A5E-B120-52993877B761}"/>
              </a:ext>
            </a:extLst>
          </p:cNvPr>
          <p:cNvSpPr txBox="1"/>
          <p:nvPr/>
        </p:nvSpPr>
        <p:spPr>
          <a:xfrm>
            <a:off x="515237" y="1385322"/>
            <a:ext cx="8628763" cy="374461"/>
          </a:xfrm>
          <a:prstGeom prst="rect">
            <a:avLst/>
          </a:prstGeom>
          <a:noFill/>
        </p:spPr>
        <p:txBody>
          <a:bodyPr wrap="square" rtlCol="0">
            <a:spAutoFit/>
          </a:bodyPr>
          <a:lstStyle/>
          <a:p>
            <a:pPr>
              <a:lnSpc>
                <a:spcPts val="2200"/>
              </a:lnSpc>
              <a:spcBef>
                <a:spcPct val="50000"/>
              </a:spcBef>
              <a:spcAft>
                <a:spcPts val="1800"/>
              </a:spcAft>
            </a:pPr>
            <a:r>
              <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ライフプランとは、将来的の予測できる変化</a:t>
            </a:r>
            <a:r>
              <a:rPr lang="en-US" altLang="ja-JP"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リスク</a:t>
            </a:r>
            <a:r>
              <a:rPr lang="en-US" altLang="ja-JP"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に備えた計画。</a:t>
            </a:r>
          </a:p>
        </p:txBody>
      </p:sp>
      <p:sp>
        <p:nvSpPr>
          <p:cNvPr id="6" name="正方形/長方形 5">
            <a:extLst>
              <a:ext uri="{FF2B5EF4-FFF2-40B4-BE49-F238E27FC236}">
                <a16:creationId xmlns:a16="http://schemas.microsoft.com/office/drawing/2014/main" id="{1AE645A2-79A6-75D2-F8D8-5DB6939497DE}"/>
              </a:ext>
            </a:extLst>
          </p:cNvPr>
          <p:cNvSpPr/>
          <p:nvPr/>
        </p:nvSpPr>
        <p:spPr>
          <a:xfrm>
            <a:off x="129680" y="705079"/>
            <a:ext cx="8209776" cy="523220"/>
          </a:xfrm>
          <a:prstGeom prst="rect">
            <a:avLst/>
          </a:prstGeom>
        </p:spPr>
        <p:txBody>
          <a:bodyPr wrap="square">
            <a:spAutoFit/>
          </a:bodyPr>
          <a:lstStyle/>
          <a:p>
            <a:pPr>
              <a:spcBef>
                <a:spcPct val="50000"/>
              </a:spcBef>
            </a:pPr>
            <a:r>
              <a:rPr lang="ja-JP" altLang="en-US" sz="2800" dirty="0">
                <a:solidFill>
                  <a:srgbClr val="0066FF"/>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800" b="1" dirty="0">
                <a:solidFill>
                  <a:srgbClr val="0066FF"/>
                </a:solidFill>
                <a:latin typeface="Meiryo UI" panose="020B0604030504040204" pitchFamily="50" charset="-128"/>
                <a:ea typeface="Meiryo UI" panose="020B0604030504040204" pitchFamily="50" charset="-128"/>
                <a:cs typeface="Meiryo UI" panose="020B0604030504040204" pitchFamily="50" charset="-128"/>
              </a:rPr>
              <a:t>人生の後半期を生き生きと過ごすためのライフプラン</a:t>
            </a:r>
          </a:p>
        </p:txBody>
      </p:sp>
      <p:sp>
        <p:nvSpPr>
          <p:cNvPr id="2" name="テキスト ボックス 1">
            <a:extLst>
              <a:ext uri="{FF2B5EF4-FFF2-40B4-BE49-F238E27FC236}">
                <a16:creationId xmlns:a16="http://schemas.microsoft.com/office/drawing/2014/main" id="{E3D72B1C-306B-50E7-CD97-CA46C190E70B}"/>
              </a:ext>
            </a:extLst>
          </p:cNvPr>
          <p:cNvSpPr txBox="1"/>
          <p:nvPr/>
        </p:nvSpPr>
        <p:spPr>
          <a:xfrm>
            <a:off x="212637" y="2228841"/>
            <a:ext cx="8043862" cy="374461"/>
          </a:xfrm>
          <a:prstGeom prst="rect">
            <a:avLst/>
          </a:prstGeom>
          <a:noFill/>
        </p:spPr>
        <p:txBody>
          <a:bodyPr wrap="square" rtlCol="0">
            <a:spAutoFit/>
          </a:bodyPr>
          <a:lstStyle/>
          <a:p>
            <a:pPr>
              <a:lnSpc>
                <a:spcPts val="2200"/>
              </a:lnSpc>
              <a:spcBef>
                <a:spcPts val="600"/>
              </a:spcBef>
              <a:spcAft>
                <a:spcPts val="600"/>
              </a:spcAft>
            </a:pPr>
            <a:r>
              <a:rPr lang="ja-JP" altLang="en-US"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ライフプランを構成しているプランとそのリスク</a:t>
            </a:r>
            <a:r>
              <a:rPr lang="en-US" altLang="ja-JP"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変化</a:t>
            </a:r>
            <a:r>
              <a:rPr lang="en-US" altLang="ja-JP"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p>
        </p:txBody>
      </p:sp>
      <p:graphicFrame>
        <p:nvGraphicFramePr>
          <p:cNvPr id="7" name="図表 6">
            <a:extLst>
              <a:ext uri="{FF2B5EF4-FFF2-40B4-BE49-F238E27FC236}">
                <a16:creationId xmlns:a16="http://schemas.microsoft.com/office/drawing/2014/main" id="{43DAD87E-F571-18C4-9D64-7814ECDA946F}"/>
              </a:ext>
            </a:extLst>
          </p:cNvPr>
          <p:cNvGraphicFramePr/>
          <p:nvPr>
            <p:extLst>
              <p:ext uri="{D42A27DB-BD31-4B8C-83A1-F6EECF244321}">
                <p14:modId xmlns:p14="http://schemas.microsoft.com/office/powerpoint/2010/main" val="2346076848"/>
              </p:ext>
            </p:extLst>
          </p:nvPr>
        </p:nvGraphicFramePr>
        <p:xfrm>
          <a:off x="679188" y="2893427"/>
          <a:ext cx="6099751" cy="354065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テキスト ボックス 8">
            <a:extLst>
              <a:ext uri="{FF2B5EF4-FFF2-40B4-BE49-F238E27FC236}">
                <a16:creationId xmlns:a16="http://schemas.microsoft.com/office/drawing/2014/main" id="{AF6F5C73-F1AB-E715-9C82-1FFB6A97C4C9}"/>
              </a:ext>
            </a:extLst>
          </p:cNvPr>
          <p:cNvSpPr txBox="1"/>
          <p:nvPr/>
        </p:nvSpPr>
        <p:spPr>
          <a:xfrm>
            <a:off x="212637" y="3964573"/>
            <a:ext cx="1909053" cy="1508105"/>
          </a:xfrm>
          <a:prstGeom prst="rect">
            <a:avLst/>
          </a:prstGeom>
          <a:noFill/>
        </p:spPr>
        <p:txBody>
          <a:bodyPr wrap="square">
            <a:spAutoFit/>
          </a:bodyPr>
          <a:lstStyle/>
          <a:p>
            <a:r>
              <a:rPr lang="ja-JP" altLang="en-US" sz="18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①老後の趣味</a:t>
            </a:r>
            <a:endParaRPr lang="en-US" altLang="ja-JP" sz="18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②旅行</a:t>
            </a:r>
            <a:endParaRPr lang="en-US" altLang="ja-JP"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③スポーツ</a:t>
            </a:r>
            <a:endParaRPr lang="en-US" altLang="ja-JP" b="1" dirty="0">
              <a:solidFill>
                <a:srgbClr val="FF0000"/>
              </a:solidFill>
              <a:latin typeface="Meiryo UI" panose="020B0604030504040204" pitchFamily="50" charset="-128"/>
              <a:ea typeface="Meiryo UI" panose="020B0604030504040204" pitchFamily="50" charset="-128"/>
            </a:endParaRPr>
          </a:p>
          <a:p>
            <a:r>
              <a:rPr lang="ja-JP" altLang="en-US"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④仕事</a:t>
            </a:r>
            <a:endParaRPr lang="en-US" altLang="ja-JP" b="1" dirty="0">
              <a:solidFill>
                <a:srgbClr val="FF0000"/>
              </a:solidFill>
              <a:latin typeface="Meiryo UI" panose="020B0604030504040204" pitchFamily="50" charset="-128"/>
              <a:ea typeface="Meiryo UI" panose="020B0604030504040204" pitchFamily="50" charset="-128"/>
            </a:endParaRPr>
          </a:p>
          <a:p>
            <a:r>
              <a:rPr lang="ja-JP" altLang="en-US"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⑤ボランティア</a:t>
            </a:r>
            <a:endParaRPr lang="ja-JP" altLang="en-US" dirty="0"/>
          </a:p>
        </p:txBody>
      </p:sp>
      <p:sp>
        <p:nvSpPr>
          <p:cNvPr id="10" name="テキスト ボックス 9">
            <a:extLst>
              <a:ext uri="{FF2B5EF4-FFF2-40B4-BE49-F238E27FC236}">
                <a16:creationId xmlns:a16="http://schemas.microsoft.com/office/drawing/2014/main" id="{F6FA528E-3757-439D-E47F-DF6A6FBADDA4}"/>
              </a:ext>
            </a:extLst>
          </p:cNvPr>
          <p:cNvSpPr txBox="1"/>
          <p:nvPr/>
        </p:nvSpPr>
        <p:spPr>
          <a:xfrm>
            <a:off x="6745483" y="5300740"/>
            <a:ext cx="1909053" cy="1477328"/>
          </a:xfrm>
          <a:prstGeom prst="rect">
            <a:avLst/>
          </a:prstGeom>
          <a:noFill/>
        </p:spPr>
        <p:txBody>
          <a:bodyPr wrap="square">
            <a:spAutoFit/>
          </a:bodyPr>
          <a:lstStyle/>
          <a:p>
            <a:r>
              <a:rPr lang="ja-JP" altLang="en-US"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⑦健康</a:t>
            </a:r>
            <a:endParaRPr lang="en-US" altLang="ja-JP"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⑧運動</a:t>
            </a:r>
            <a:endParaRPr lang="en-US" altLang="ja-JP"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⑨休養</a:t>
            </a:r>
            <a:endParaRPr lang="en-US" altLang="ja-JP"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b="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⑩介護</a:t>
            </a:r>
            <a:endParaRPr lang="en-US" altLang="ja-JP" b="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b="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⑪ターミナルケア</a:t>
            </a:r>
            <a:endParaRPr lang="en-US" altLang="ja-JP" b="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a:extLst>
              <a:ext uri="{FF2B5EF4-FFF2-40B4-BE49-F238E27FC236}">
                <a16:creationId xmlns:a16="http://schemas.microsoft.com/office/drawing/2014/main" id="{1B2F6434-D7A0-6896-3E61-536713C52154}"/>
              </a:ext>
            </a:extLst>
          </p:cNvPr>
          <p:cNvSpPr txBox="1"/>
          <p:nvPr/>
        </p:nvSpPr>
        <p:spPr>
          <a:xfrm>
            <a:off x="5064705" y="2745390"/>
            <a:ext cx="1909053" cy="1477328"/>
          </a:xfrm>
          <a:prstGeom prst="rect">
            <a:avLst/>
          </a:prstGeom>
          <a:noFill/>
        </p:spPr>
        <p:txBody>
          <a:bodyPr wrap="square">
            <a:spAutoFit/>
          </a:bodyPr>
          <a:lstStyle/>
          <a:p>
            <a:r>
              <a:rPr lang="ja-JP" altLang="en-US"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⑫家計の収支</a:t>
            </a:r>
            <a:endParaRPr lang="en-US" altLang="ja-JP"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b="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⑬投資</a:t>
            </a:r>
            <a:endParaRPr lang="en-US" altLang="ja-JP" b="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b="1" i="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⑭</a:t>
            </a:r>
            <a:r>
              <a:rPr lang="ja-JP" altLang="en-US" b="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不動産</a:t>
            </a:r>
            <a:endParaRPr lang="en-US" altLang="ja-JP" b="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b="1" i="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⑮相続</a:t>
            </a:r>
            <a:endParaRPr lang="en-US" altLang="ja-JP" b="1" i="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b="1" i="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⑯葬儀</a:t>
            </a:r>
            <a:endParaRPr lang="en-US" altLang="ja-JP" b="1" i="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テキスト ボックス 11">
            <a:extLst>
              <a:ext uri="{FF2B5EF4-FFF2-40B4-BE49-F238E27FC236}">
                <a16:creationId xmlns:a16="http://schemas.microsoft.com/office/drawing/2014/main" id="{459EDA7F-40C3-25D9-B55A-0A58838A00D6}"/>
              </a:ext>
            </a:extLst>
          </p:cNvPr>
          <p:cNvSpPr txBox="1"/>
          <p:nvPr/>
        </p:nvSpPr>
        <p:spPr>
          <a:xfrm>
            <a:off x="2119811" y="4395459"/>
            <a:ext cx="5265118" cy="646331"/>
          </a:xfrm>
          <a:prstGeom prst="rect">
            <a:avLst/>
          </a:prstGeom>
          <a:noFill/>
        </p:spPr>
        <p:txBody>
          <a:bodyPr wrap="square" rtlCol="0">
            <a:spAutoFit/>
          </a:bodyPr>
          <a:lstStyle/>
          <a:p>
            <a:r>
              <a:rPr kumimoji="1" lang="ja-JP" altLang="en-US" dirty="0"/>
              <a:t>楽しむため、</a:t>
            </a:r>
            <a:r>
              <a:rPr lang="ja-JP" altLang="en-US" dirty="0"/>
              <a:t>健康になるためには資金が必要。</a:t>
            </a:r>
          </a:p>
          <a:p>
            <a:r>
              <a:rPr lang="ja-JP" altLang="en-US" dirty="0"/>
              <a:t>生涯の安定した収支を確かめれば安心できます。</a:t>
            </a:r>
            <a:endParaRPr kumimoji="1" lang="ja-JP" altLang="en-US" dirty="0"/>
          </a:p>
        </p:txBody>
      </p:sp>
      <p:cxnSp>
        <p:nvCxnSpPr>
          <p:cNvPr id="14" name="直線コネクタ 13">
            <a:extLst>
              <a:ext uri="{FF2B5EF4-FFF2-40B4-BE49-F238E27FC236}">
                <a16:creationId xmlns:a16="http://schemas.microsoft.com/office/drawing/2014/main" id="{6927B010-E5AB-A033-8F75-FD057D54032D}"/>
              </a:ext>
            </a:extLst>
          </p:cNvPr>
          <p:cNvCxnSpPr>
            <a:cxnSpLocks/>
            <a:endCxn id="25" idx="1"/>
          </p:cNvCxnSpPr>
          <p:nvPr/>
        </p:nvCxnSpPr>
        <p:spPr>
          <a:xfrm>
            <a:off x="6233409" y="3230153"/>
            <a:ext cx="1367540" cy="729533"/>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5" name="直線コネクタ 14">
            <a:extLst>
              <a:ext uri="{FF2B5EF4-FFF2-40B4-BE49-F238E27FC236}">
                <a16:creationId xmlns:a16="http://schemas.microsoft.com/office/drawing/2014/main" id="{4E3F5893-F30A-CFD8-4E5A-DE080F6A7F59}"/>
              </a:ext>
            </a:extLst>
          </p:cNvPr>
          <p:cNvCxnSpPr>
            <a:cxnSpLocks/>
            <a:endCxn id="25" idx="1"/>
          </p:cNvCxnSpPr>
          <p:nvPr/>
        </p:nvCxnSpPr>
        <p:spPr>
          <a:xfrm>
            <a:off x="6233409" y="3522719"/>
            <a:ext cx="1367540" cy="436967"/>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6" name="直線コネクタ 15">
            <a:extLst>
              <a:ext uri="{FF2B5EF4-FFF2-40B4-BE49-F238E27FC236}">
                <a16:creationId xmlns:a16="http://schemas.microsoft.com/office/drawing/2014/main" id="{A41EDA16-F94A-DB41-B127-0E0F455F41FD}"/>
              </a:ext>
            </a:extLst>
          </p:cNvPr>
          <p:cNvCxnSpPr>
            <a:cxnSpLocks/>
            <a:endCxn id="25" idx="2"/>
          </p:cNvCxnSpPr>
          <p:nvPr/>
        </p:nvCxnSpPr>
        <p:spPr>
          <a:xfrm flipV="1">
            <a:off x="7700009" y="4315527"/>
            <a:ext cx="566147" cy="1944678"/>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8" name="直線コネクタ 17">
            <a:extLst>
              <a:ext uri="{FF2B5EF4-FFF2-40B4-BE49-F238E27FC236}">
                <a16:creationId xmlns:a16="http://schemas.microsoft.com/office/drawing/2014/main" id="{FDB4A939-0A3D-E7E0-8F37-D2376C99F176}"/>
              </a:ext>
            </a:extLst>
          </p:cNvPr>
          <p:cNvCxnSpPr>
            <a:cxnSpLocks/>
            <a:endCxn id="25" idx="1"/>
          </p:cNvCxnSpPr>
          <p:nvPr/>
        </p:nvCxnSpPr>
        <p:spPr>
          <a:xfrm>
            <a:off x="6233409" y="3745768"/>
            <a:ext cx="1367540" cy="213918"/>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9" name="直線コネクタ 18">
            <a:extLst>
              <a:ext uri="{FF2B5EF4-FFF2-40B4-BE49-F238E27FC236}">
                <a16:creationId xmlns:a16="http://schemas.microsoft.com/office/drawing/2014/main" id="{8C29F83B-32A1-AF79-C690-520042EC8CB3}"/>
              </a:ext>
            </a:extLst>
          </p:cNvPr>
          <p:cNvCxnSpPr>
            <a:cxnSpLocks/>
            <a:endCxn id="25" idx="1"/>
          </p:cNvCxnSpPr>
          <p:nvPr/>
        </p:nvCxnSpPr>
        <p:spPr>
          <a:xfrm flipV="1">
            <a:off x="6233409" y="3959686"/>
            <a:ext cx="1367540" cy="91790"/>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24" name="直線コネクタ 23">
            <a:extLst>
              <a:ext uri="{FF2B5EF4-FFF2-40B4-BE49-F238E27FC236}">
                <a16:creationId xmlns:a16="http://schemas.microsoft.com/office/drawing/2014/main" id="{3D7FD899-4407-B417-3F5F-747644085049}"/>
              </a:ext>
            </a:extLst>
          </p:cNvPr>
          <p:cNvCxnSpPr>
            <a:cxnSpLocks/>
            <a:endCxn id="25" idx="2"/>
          </p:cNvCxnSpPr>
          <p:nvPr/>
        </p:nvCxnSpPr>
        <p:spPr>
          <a:xfrm flipH="1" flipV="1">
            <a:off x="8266156" y="4315527"/>
            <a:ext cx="221865" cy="2291370"/>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sp>
        <p:nvSpPr>
          <p:cNvPr id="25" name="四角形: 角を丸くする 24">
            <a:extLst>
              <a:ext uri="{FF2B5EF4-FFF2-40B4-BE49-F238E27FC236}">
                <a16:creationId xmlns:a16="http://schemas.microsoft.com/office/drawing/2014/main" id="{16D338C9-08C8-6ADD-D3AE-DA8966D695C1}"/>
              </a:ext>
            </a:extLst>
          </p:cNvPr>
          <p:cNvSpPr/>
          <p:nvPr/>
        </p:nvSpPr>
        <p:spPr>
          <a:xfrm>
            <a:off x="7600949" y="3603844"/>
            <a:ext cx="1330413" cy="711683"/>
          </a:xfrm>
          <a:prstGeom prst="roundRect">
            <a:avLst/>
          </a:prstGeom>
          <a:solidFill>
            <a:srgbClr val="00B0F0"/>
          </a:solidFill>
          <a:ln w="57150" cmpd="thickThin">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t>終活</a:t>
            </a:r>
          </a:p>
          <a:p>
            <a:pPr algn="ctr"/>
            <a:r>
              <a:rPr lang="ja-JP" altLang="en-US" dirty="0"/>
              <a:t>プラン</a:t>
            </a:r>
            <a:endParaRPr kumimoji="1" lang="ja-JP" altLang="en-US" dirty="0"/>
          </a:p>
        </p:txBody>
      </p:sp>
    </p:spTree>
    <p:extLst>
      <p:ext uri="{BB962C8B-B14F-4D97-AF65-F5344CB8AC3E}">
        <p14:creationId xmlns:p14="http://schemas.microsoft.com/office/powerpoint/2010/main" val="42528178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5"/>
          <p:cNvSpPr txBox="1">
            <a:spLocks noChangeArrowheads="1"/>
          </p:cNvSpPr>
          <p:nvPr/>
        </p:nvSpPr>
        <p:spPr bwMode="auto">
          <a:xfrm>
            <a:off x="0" y="150565"/>
            <a:ext cx="5606573" cy="447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txBody>
          <a:bodyPr wrap="none" lIns="70910" tIns="8485" rIns="70910" bIns="8485" anchor="ctr" anchorCtr="0">
            <a:no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a:lnSpc>
                <a:spcPct val="100000"/>
              </a:lnSpc>
              <a:spcBef>
                <a:spcPct val="0"/>
              </a:spcBef>
              <a:buNone/>
            </a:pPr>
            <a:r>
              <a:rPr lang="ja-JP" altLang="en-US" sz="32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終活はライフプラン</a:t>
            </a:r>
            <a:r>
              <a:rPr lang="en-US" altLang="ja-JP" sz="32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(3)</a:t>
            </a:r>
          </a:p>
        </p:txBody>
      </p:sp>
      <p:sp>
        <p:nvSpPr>
          <p:cNvPr id="3" name="スライド番号プレースホルダー 2"/>
          <p:cNvSpPr>
            <a:spLocks noGrp="1"/>
          </p:cNvSpPr>
          <p:nvPr>
            <p:ph type="sldNum" sz="quarter" idx="12"/>
          </p:nvPr>
        </p:nvSpPr>
        <p:spPr/>
        <p:txBody>
          <a:bodyPr/>
          <a:lstStyle/>
          <a:p>
            <a:fld id="{3D9753B0-3E50-4523-BA08-32032CD16CB9}" type="slidenum">
              <a:rPr kumimoji="1" lang="ja-JP" altLang="en-US" smtClean="0"/>
              <a:t>4</a:t>
            </a:fld>
            <a:endParaRPr kumimoji="1" lang="ja-JP" altLang="en-US"/>
          </a:p>
        </p:txBody>
      </p:sp>
      <p:sp>
        <p:nvSpPr>
          <p:cNvPr id="4" name="テキスト ボックス 3">
            <a:extLst>
              <a:ext uri="{FF2B5EF4-FFF2-40B4-BE49-F238E27FC236}">
                <a16:creationId xmlns:a16="http://schemas.microsoft.com/office/drawing/2014/main" id="{F07DAAF8-1D61-4A5E-B120-52993877B761}"/>
              </a:ext>
            </a:extLst>
          </p:cNvPr>
          <p:cNvSpPr txBox="1"/>
          <p:nvPr/>
        </p:nvSpPr>
        <p:spPr>
          <a:xfrm>
            <a:off x="366647" y="1441976"/>
            <a:ext cx="8628763" cy="5170646"/>
          </a:xfrm>
          <a:prstGeom prst="rect">
            <a:avLst/>
          </a:prstGeom>
          <a:noFill/>
        </p:spPr>
        <p:txBody>
          <a:bodyPr wrap="square" rtlCol="0">
            <a:spAutoFit/>
          </a:bodyPr>
          <a:lstStyle/>
          <a:p>
            <a:pPr marL="457200" indent="-457200">
              <a:lnSpc>
                <a:spcPts val="2200"/>
              </a:lnSpc>
              <a:spcBef>
                <a:spcPct val="50000"/>
              </a:spcBef>
              <a:spcAft>
                <a:spcPts val="1800"/>
              </a:spcAft>
              <a:buAutoNum type="arabicParenBoth"/>
            </a:pPr>
            <a:r>
              <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終活とは本人が最期と向き合い、その時に向けて様々な準備を行うことです。</a:t>
            </a:r>
            <a:endParaRPr lang="en-US" altLang="ja-JP"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p>
            <a:pPr marL="457200" indent="-457200">
              <a:lnSpc>
                <a:spcPts val="2200"/>
              </a:lnSpc>
              <a:spcBef>
                <a:spcPct val="50000"/>
              </a:spcBef>
              <a:spcAft>
                <a:spcPts val="1800"/>
              </a:spcAft>
              <a:buAutoNum type="arabicParenBoth"/>
            </a:pPr>
            <a:r>
              <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財産や介護、お葬式、お墓など老後や死後のことについては、事前に決めておくと安心できますし、家族への負担も減らすことができるケースが多いです。　　　　また、最期までの生活や趣味等の楽しみ方も計画しておけば、支出も明確になり更に安心できます。</a:t>
            </a:r>
            <a:endParaRPr lang="en-US" altLang="ja-JP"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p>
            <a:pPr marL="457200" indent="-457200">
              <a:lnSpc>
                <a:spcPts val="2200"/>
              </a:lnSpc>
              <a:spcBef>
                <a:spcPct val="50000"/>
              </a:spcBef>
              <a:buAutoNum type="arabicParenBoth"/>
            </a:pPr>
            <a:r>
              <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終活を始めるタイミング</a:t>
            </a:r>
          </a:p>
          <a:p>
            <a:pPr marL="628650">
              <a:lnSpc>
                <a:spcPts val="2200"/>
              </a:lnSpc>
              <a:spcBef>
                <a:spcPct val="50000"/>
              </a:spcBef>
            </a:pPr>
            <a:r>
              <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①会社を退職とき</a:t>
            </a:r>
            <a:endParaRPr lang="en-US" altLang="ja-JP"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p>
            <a:pPr marL="628650">
              <a:lnSpc>
                <a:spcPts val="2200"/>
              </a:lnSpc>
              <a:spcBef>
                <a:spcPct val="50000"/>
              </a:spcBef>
            </a:pPr>
            <a:r>
              <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②健康に不安を感じたとき</a:t>
            </a:r>
          </a:p>
          <a:p>
            <a:pPr marL="628650">
              <a:lnSpc>
                <a:spcPts val="2200"/>
              </a:lnSpc>
              <a:spcBef>
                <a:spcPct val="50000"/>
              </a:spcBef>
            </a:pPr>
            <a:r>
              <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③親や配偶者に終活をすすめたいとき</a:t>
            </a:r>
          </a:p>
          <a:p>
            <a:pPr marL="628650">
              <a:lnSpc>
                <a:spcPts val="2200"/>
              </a:lnSpc>
              <a:spcBef>
                <a:spcPct val="50000"/>
              </a:spcBef>
            </a:pPr>
            <a:r>
              <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④子や孫の将来を考えたとき</a:t>
            </a:r>
          </a:p>
          <a:p>
            <a:pPr marL="628650">
              <a:lnSpc>
                <a:spcPts val="2200"/>
              </a:lnSpc>
              <a:spcBef>
                <a:spcPct val="50000"/>
              </a:spcBef>
            </a:pPr>
            <a:r>
              <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⑤近親者の不幸に接したとき</a:t>
            </a:r>
          </a:p>
          <a:p>
            <a:pPr marL="628650">
              <a:lnSpc>
                <a:spcPts val="2200"/>
              </a:lnSpc>
              <a:spcBef>
                <a:spcPct val="50000"/>
              </a:spcBef>
              <a:spcAft>
                <a:spcPts val="1800"/>
              </a:spcAft>
            </a:pPr>
            <a:endPar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a:extLst>
              <a:ext uri="{FF2B5EF4-FFF2-40B4-BE49-F238E27FC236}">
                <a16:creationId xmlns:a16="http://schemas.microsoft.com/office/drawing/2014/main" id="{1AE645A2-79A6-75D2-F8D8-5DB6939497DE}"/>
              </a:ext>
            </a:extLst>
          </p:cNvPr>
          <p:cNvSpPr/>
          <p:nvPr/>
        </p:nvSpPr>
        <p:spPr>
          <a:xfrm>
            <a:off x="129680" y="705079"/>
            <a:ext cx="8209776" cy="523220"/>
          </a:xfrm>
          <a:prstGeom prst="rect">
            <a:avLst/>
          </a:prstGeom>
        </p:spPr>
        <p:txBody>
          <a:bodyPr wrap="square">
            <a:spAutoFit/>
          </a:bodyPr>
          <a:lstStyle/>
          <a:p>
            <a:pPr>
              <a:spcBef>
                <a:spcPct val="50000"/>
              </a:spcBef>
            </a:pPr>
            <a:r>
              <a:rPr lang="ja-JP" altLang="en-US" sz="2800" dirty="0">
                <a:solidFill>
                  <a:srgbClr val="0066FF"/>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800" b="1" dirty="0">
                <a:solidFill>
                  <a:srgbClr val="0066FF"/>
                </a:solidFill>
                <a:latin typeface="Meiryo UI" panose="020B0604030504040204" pitchFamily="50" charset="-128"/>
                <a:ea typeface="Meiryo UI" panose="020B0604030504040204" pitchFamily="50" charset="-128"/>
                <a:cs typeface="Meiryo UI" panose="020B0604030504040204" pitchFamily="50" charset="-128"/>
              </a:rPr>
              <a:t>終活プランのポイント</a:t>
            </a:r>
          </a:p>
        </p:txBody>
      </p:sp>
    </p:spTree>
    <p:extLst>
      <p:ext uri="{BB962C8B-B14F-4D97-AF65-F5344CB8AC3E}">
        <p14:creationId xmlns:p14="http://schemas.microsoft.com/office/powerpoint/2010/main" val="107018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5"/>
          <p:cNvSpPr txBox="1">
            <a:spLocks noChangeArrowheads="1"/>
          </p:cNvSpPr>
          <p:nvPr/>
        </p:nvSpPr>
        <p:spPr bwMode="auto">
          <a:xfrm>
            <a:off x="0" y="180209"/>
            <a:ext cx="5606573" cy="447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txBody>
          <a:bodyPr wrap="none" lIns="70910" tIns="8485" rIns="70910" bIns="8485" anchor="ctr" anchorCtr="0">
            <a:no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a:lnSpc>
                <a:spcPct val="100000"/>
              </a:lnSpc>
              <a:spcBef>
                <a:spcPct val="0"/>
              </a:spcBef>
              <a:buNone/>
            </a:pPr>
            <a:r>
              <a:rPr lang="ja-JP" altLang="en-US" sz="32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終活の始めは棚卸から</a:t>
            </a:r>
            <a:endParaRPr lang="en-US" altLang="ja-JP" sz="3200"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スライド番号プレースホルダー 2"/>
          <p:cNvSpPr>
            <a:spLocks noGrp="1"/>
          </p:cNvSpPr>
          <p:nvPr>
            <p:ph type="sldNum" sz="quarter" idx="12"/>
          </p:nvPr>
        </p:nvSpPr>
        <p:spPr/>
        <p:txBody>
          <a:bodyPr/>
          <a:lstStyle/>
          <a:p>
            <a:fld id="{3D9753B0-3E50-4523-BA08-32032CD16CB9}" type="slidenum">
              <a:rPr kumimoji="1" lang="ja-JP" altLang="en-US" smtClean="0"/>
              <a:t>5</a:t>
            </a:fld>
            <a:endParaRPr kumimoji="1" lang="ja-JP" altLang="en-US"/>
          </a:p>
        </p:txBody>
      </p:sp>
      <p:sp>
        <p:nvSpPr>
          <p:cNvPr id="8" name="テキスト ボックス 7">
            <a:extLst>
              <a:ext uri="{FF2B5EF4-FFF2-40B4-BE49-F238E27FC236}">
                <a16:creationId xmlns:a16="http://schemas.microsoft.com/office/drawing/2014/main" id="{F52CDC20-5B98-7B6E-408A-4C550A859536}"/>
              </a:ext>
            </a:extLst>
          </p:cNvPr>
          <p:cNvSpPr txBox="1"/>
          <p:nvPr/>
        </p:nvSpPr>
        <p:spPr>
          <a:xfrm>
            <a:off x="141370" y="885099"/>
            <a:ext cx="8534251" cy="1323439"/>
          </a:xfrm>
          <a:prstGeom prst="rect">
            <a:avLst/>
          </a:prstGeom>
          <a:noFill/>
        </p:spPr>
        <p:txBody>
          <a:bodyPr wrap="square">
            <a:spAutoFit/>
          </a:bodyPr>
          <a:lstStyle/>
          <a:p>
            <a:r>
              <a:rPr lang="ja-JP" altLang="en-US" dirty="0"/>
              <a:t>　</a:t>
            </a:r>
            <a:r>
              <a:rPr lang="ja-JP" altLang="en-US" sz="2000" dirty="0"/>
              <a:t>この棚卸しを書くことで、情報や希望を伝えることができ、自分自身の心や身辺を整理することもできます。</a:t>
            </a:r>
          </a:p>
          <a:p>
            <a:r>
              <a:rPr lang="ja-JP" altLang="en-US" sz="2000" dirty="0"/>
              <a:t>　また、これからのことが整理できれば安心感を持てることができるでしょう。</a:t>
            </a:r>
          </a:p>
        </p:txBody>
      </p:sp>
      <p:grpSp>
        <p:nvGrpSpPr>
          <p:cNvPr id="2" name="グループ化 1">
            <a:extLst>
              <a:ext uri="{FF2B5EF4-FFF2-40B4-BE49-F238E27FC236}">
                <a16:creationId xmlns:a16="http://schemas.microsoft.com/office/drawing/2014/main" id="{6DE7E6E1-4EC9-64BA-2BA2-92FE6555E282}"/>
              </a:ext>
            </a:extLst>
          </p:cNvPr>
          <p:cNvGrpSpPr/>
          <p:nvPr/>
        </p:nvGrpSpPr>
        <p:grpSpPr>
          <a:xfrm>
            <a:off x="141370" y="2551810"/>
            <a:ext cx="8623765" cy="3860742"/>
            <a:chOff x="141370" y="2551810"/>
            <a:chExt cx="8623765" cy="3860742"/>
          </a:xfrm>
        </p:grpSpPr>
        <p:sp>
          <p:nvSpPr>
            <p:cNvPr id="7" name="四角形: 角を丸くする 6">
              <a:extLst>
                <a:ext uri="{FF2B5EF4-FFF2-40B4-BE49-F238E27FC236}">
                  <a16:creationId xmlns:a16="http://schemas.microsoft.com/office/drawing/2014/main" id="{6BEB19C2-A8CD-F14B-9E04-A676A58667AE}"/>
                </a:ext>
              </a:extLst>
            </p:cNvPr>
            <p:cNvSpPr/>
            <p:nvPr/>
          </p:nvSpPr>
          <p:spPr>
            <a:xfrm>
              <a:off x="141370" y="2594287"/>
              <a:ext cx="2177166" cy="602547"/>
            </a:xfrm>
            <a:prstGeom prst="roundRect">
              <a:avLst/>
            </a:prstGeom>
            <a:solidFill>
              <a:schemeClr val="accent5">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lstStyle/>
            <a:p>
              <a:pPr lvl="0"/>
              <a:r>
                <a:rPr kumimoji="1" lang="ja-JP" altLang="en-US" b="1" dirty="0"/>
                <a:t>今までのこと</a:t>
              </a:r>
            </a:p>
          </p:txBody>
        </p:sp>
        <p:sp>
          <p:nvSpPr>
            <p:cNvPr id="9" name="四角形: 角を丸くする 8">
              <a:extLst>
                <a:ext uri="{FF2B5EF4-FFF2-40B4-BE49-F238E27FC236}">
                  <a16:creationId xmlns:a16="http://schemas.microsoft.com/office/drawing/2014/main" id="{3073DCA4-DABE-F9E9-3476-3545ECD05F41}"/>
                </a:ext>
              </a:extLst>
            </p:cNvPr>
            <p:cNvSpPr/>
            <p:nvPr/>
          </p:nvSpPr>
          <p:spPr>
            <a:xfrm>
              <a:off x="3194699" y="2551810"/>
              <a:ext cx="2177166" cy="602547"/>
            </a:xfrm>
            <a:prstGeom prst="roundRect">
              <a:avLst/>
            </a:prstGeom>
            <a:solidFill>
              <a:schemeClr val="bg2">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lstStyle/>
            <a:p>
              <a:pPr lvl="0"/>
              <a:r>
                <a:rPr kumimoji="1" lang="ja-JP" altLang="en-US" b="1"/>
                <a:t>現在のこと</a:t>
              </a:r>
              <a:endParaRPr kumimoji="1" lang="ja-JP" altLang="en-US"/>
            </a:p>
          </p:txBody>
        </p:sp>
        <p:sp>
          <p:nvSpPr>
            <p:cNvPr id="10" name="四角形: 角を丸くする 9">
              <a:extLst>
                <a:ext uri="{FF2B5EF4-FFF2-40B4-BE49-F238E27FC236}">
                  <a16:creationId xmlns:a16="http://schemas.microsoft.com/office/drawing/2014/main" id="{76BB6B14-53C2-EACA-B29E-754BDF7F0F1C}"/>
                </a:ext>
              </a:extLst>
            </p:cNvPr>
            <p:cNvSpPr/>
            <p:nvPr/>
          </p:nvSpPr>
          <p:spPr>
            <a:xfrm>
              <a:off x="6248028" y="2554973"/>
              <a:ext cx="2177166" cy="602547"/>
            </a:xfrm>
            <a:prstGeom prst="roundRect">
              <a:avLst/>
            </a:prstGeom>
            <a:solidFill>
              <a:schemeClr val="accent3">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lstStyle/>
            <a:p>
              <a:pPr lvl="0"/>
              <a:r>
                <a:rPr kumimoji="1" lang="ja-JP" altLang="en-US" b="1" dirty="0"/>
                <a:t>これからのこと</a:t>
              </a:r>
              <a:endParaRPr kumimoji="1" lang="ja-JP" altLang="en-US" dirty="0"/>
            </a:p>
          </p:txBody>
        </p:sp>
        <p:sp>
          <p:nvSpPr>
            <p:cNvPr id="11" name="四角形: 角を丸くする 10">
              <a:extLst>
                <a:ext uri="{FF2B5EF4-FFF2-40B4-BE49-F238E27FC236}">
                  <a16:creationId xmlns:a16="http://schemas.microsoft.com/office/drawing/2014/main" id="{6B8BEA2E-6B53-A879-23A8-52D1D1869BB3}"/>
                </a:ext>
              </a:extLst>
            </p:cNvPr>
            <p:cNvSpPr/>
            <p:nvPr/>
          </p:nvSpPr>
          <p:spPr>
            <a:xfrm>
              <a:off x="241761" y="2955382"/>
              <a:ext cx="2416916" cy="3457170"/>
            </a:xfrm>
            <a:prstGeom prst="roundRect">
              <a:avLst>
                <a:gd name="adj" fmla="val 7742"/>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a:outerShdw blurRad="50800" dist="50800" dir="5400000" algn="ctr" rotWithShape="0">
                <a:schemeClr val="accent3">
                  <a:lumMod val="75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nSpc>
                  <a:spcPts val="2400"/>
                </a:lnSpc>
              </a:pPr>
              <a:endParaRPr kumimoji="1" lang="ja-JP" altLang="en-US" sz="1600" b="1" dirty="0">
                <a:solidFill>
                  <a:srgbClr val="002060"/>
                </a:solidFill>
              </a:endParaRPr>
            </a:p>
            <a:p>
              <a:pPr>
                <a:lnSpc>
                  <a:spcPts val="2400"/>
                </a:lnSpc>
              </a:pPr>
              <a:r>
                <a:rPr kumimoji="1" lang="ja-JP" altLang="en-US" sz="1600" b="1" dirty="0">
                  <a:solidFill>
                    <a:srgbClr val="002060"/>
                  </a:solidFill>
                </a:rPr>
                <a:t>・得意だった科目</a:t>
              </a:r>
            </a:p>
            <a:p>
              <a:pPr>
                <a:lnSpc>
                  <a:spcPts val="2400"/>
                </a:lnSpc>
              </a:pPr>
              <a:r>
                <a:rPr kumimoji="1" lang="ja-JP" altLang="en-US" sz="1600" b="1" dirty="0">
                  <a:solidFill>
                    <a:srgbClr val="002060"/>
                  </a:solidFill>
                </a:rPr>
                <a:t>・やってきた部活等</a:t>
              </a:r>
            </a:p>
            <a:p>
              <a:pPr>
                <a:lnSpc>
                  <a:spcPts val="2400"/>
                </a:lnSpc>
              </a:pPr>
              <a:r>
                <a:rPr kumimoji="1" lang="ja-JP" altLang="en-US" sz="1600" b="1" dirty="0">
                  <a:solidFill>
                    <a:srgbClr val="002060"/>
                  </a:solidFill>
                </a:rPr>
                <a:t>・興味のあったもの</a:t>
              </a:r>
            </a:p>
            <a:p>
              <a:pPr>
                <a:lnSpc>
                  <a:spcPts val="2400"/>
                </a:lnSpc>
              </a:pPr>
              <a:r>
                <a:rPr kumimoji="1" lang="ja-JP" altLang="en-US" sz="1600" b="1" dirty="0">
                  <a:solidFill>
                    <a:srgbClr val="002060"/>
                  </a:solidFill>
                </a:rPr>
                <a:t>・就職後の研修等</a:t>
              </a:r>
            </a:p>
            <a:p>
              <a:pPr>
                <a:lnSpc>
                  <a:spcPts val="2400"/>
                </a:lnSpc>
              </a:pPr>
              <a:r>
                <a:rPr kumimoji="1" lang="ja-JP" altLang="en-US" sz="1600" b="1" dirty="0">
                  <a:solidFill>
                    <a:srgbClr val="002060"/>
                  </a:solidFill>
                </a:rPr>
                <a:t>・職業歴</a:t>
              </a:r>
            </a:p>
            <a:p>
              <a:pPr>
                <a:lnSpc>
                  <a:spcPts val="2400"/>
                </a:lnSpc>
              </a:pPr>
              <a:r>
                <a:rPr kumimoji="1" lang="ja-JP" altLang="en-US" sz="1600" b="1" dirty="0">
                  <a:solidFill>
                    <a:srgbClr val="002060"/>
                  </a:solidFill>
                </a:rPr>
                <a:t>・人脈</a:t>
              </a:r>
            </a:p>
            <a:p>
              <a:pPr>
                <a:lnSpc>
                  <a:spcPts val="2400"/>
                </a:lnSpc>
              </a:pPr>
              <a:r>
                <a:rPr kumimoji="1" lang="ja-JP" altLang="en-US" sz="1600" b="1" dirty="0">
                  <a:solidFill>
                    <a:srgbClr val="002060"/>
                  </a:solidFill>
                </a:rPr>
                <a:t>・病歴、ｳｨｰｸﾎﾟｲﾝﾄ</a:t>
              </a:r>
            </a:p>
          </p:txBody>
        </p:sp>
        <p:sp>
          <p:nvSpPr>
            <p:cNvPr id="12" name="四角形: 角を丸くする 11">
              <a:extLst>
                <a:ext uri="{FF2B5EF4-FFF2-40B4-BE49-F238E27FC236}">
                  <a16:creationId xmlns:a16="http://schemas.microsoft.com/office/drawing/2014/main" id="{0646D5FD-BFA3-7956-44D9-E8A0E23120A8}"/>
                </a:ext>
              </a:extLst>
            </p:cNvPr>
            <p:cNvSpPr/>
            <p:nvPr/>
          </p:nvSpPr>
          <p:spPr>
            <a:xfrm>
              <a:off x="3294990" y="2912905"/>
              <a:ext cx="2416916" cy="3457170"/>
            </a:xfrm>
            <a:prstGeom prst="roundRect">
              <a:avLst>
                <a:gd name="adj" fmla="val 9842"/>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a:outerShdw blurRad="50800" dist="50800" dir="5400000" algn="ctr" rotWithShape="0">
                <a:schemeClr val="accent3">
                  <a:lumMod val="75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nSpc>
                  <a:spcPts val="2400"/>
                </a:lnSpc>
              </a:pPr>
              <a:endParaRPr kumimoji="1" lang="en-US" altLang="ja-JP" sz="1600" b="1" dirty="0">
                <a:solidFill>
                  <a:srgbClr val="002060"/>
                </a:solidFill>
              </a:endParaRPr>
            </a:p>
            <a:p>
              <a:pPr>
                <a:lnSpc>
                  <a:spcPts val="2400"/>
                </a:lnSpc>
              </a:pPr>
              <a:r>
                <a:rPr lang="ja-JP" altLang="en-US" sz="1600" b="1" dirty="0">
                  <a:solidFill>
                    <a:srgbClr val="002060"/>
                  </a:solidFill>
                </a:rPr>
                <a:t>・</a:t>
              </a:r>
              <a:r>
                <a:rPr kumimoji="1" lang="ja-JP" altLang="en-US" sz="1600" b="1" dirty="0">
                  <a:solidFill>
                    <a:srgbClr val="002060"/>
                  </a:solidFill>
                </a:rPr>
                <a:t>家族、親族</a:t>
              </a:r>
            </a:p>
            <a:p>
              <a:pPr>
                <a:lnSpc>
                  <a:spcPts val="2400"/>
                </a:lnSpc>
              </a:pPr>
              <a:r>
                <a:rPr kumimoji="1" lang="ja-JP" altLang="en-US" sz="1600" b="1" dirty="0">
                  <a:solidFill>
                    <a:srgbClr val="002060"/>
                  </a:solidFill>
                </a:rPr>
                <a:t>・友人、知人</a:t>
              </a:r>
            </a:p>
            <a:p>
              <a:pPr>
                <a:lnSpc>
                  <a:spcPts val="2400"/>
                </a:lnSpc>
              </a:pPr>
              <a:r>
                <a:rPr kumimoji="1" lang="ja-JP" altLang="en-US" sz="1600" b="1" dirty="0">
                  <a:solidFill>
                    <a:srgbClr val="002060"/>
                  </a:solidFill>
                </a:rPr>
                <a:t>・資格</a:t>
              </a:r>
            </a:p>
            <a:p>
              <a:pPr>
                <a:lnSpc>
                  <a:spcPts val="2400"/>
                </a:lnSpc>
              </a:pPr>
              <a:r>
                <a:rPr kumimoji="1" lang="ja-JP" altLang="en-US" sz="1600" b="1" dirty="0">
                  <a:solidFill>
                    <a:srgbClr val="002060"/>
                  </a:solidFill>
                </a:rPr>
                <a:t>・預貯金、有価証券</a:t>
              </a:r>
            </a:p>
            <a:p>
              <a:pPr>
                <a:lnSpc>
                  <a:spcPts val="2400"/>
                </a:lnSpc>
              </a:pPr>
              <a:r>
                <a:rPr kumimoji="1" lang="ja-JP" altLang="en-US" sz="1600" b="1" dirty="0">
                  <a:solidFill>
                    <a:srgbClr val="002060"/>
                  </a:solidFill>
                </a:rPr>
                <a:t>・不動産</a:t>
              </a:r>
            </a:p>
            <a:p>
              <a:pPr>
                <a:lnSpc>
                  <a:spcPts val="2400"/>
                </a:lnSpc>
              </a:pPr>
              <a:r>
                <a:rPr kumimoji="1" lang="ja-JP" altLang="en-US" sz="1600" b="1" dirty="0">
                  <a:solidFill>
                    <a:srgbClr val="002060"/>
                  </a:solidFill>
                </a:rPr>
                <a:t>・借</a:t>
              </a:r>
              <a:r>
                <a:rPr lang="ja-JP" altLang="en-US" sz="1600" b="1" dirty="0">
                  <a:solidFill>
                    <a:srgbClr val="002060"/>
                  </a:solidFill>
                </a:rPr>
                <a:t>金</a:t>
              </a:r>
              <a:endParaRPr kumimoji="1" lang="ja-JP" altLang="en-US" sz="1600" b="1" dirty="0">
                <a:solidFill>
                  <a:srgbClr val="002060"/>
                </a:solidFill>
              </a:endParaRPr>
            </a:p>
            <a:p>
              <a:pPr>
                <a:lnSpc>
                  <a:spcPts val="2400"/>
                </a:lnSpc>
              </a:pPr>
              <a:r>
                <a:rPr kumimoji="1" lang="ja-JP" altLang="en-US" sz="1600" b="1" dirty="0">
                  <a:solidFill>
                    <a:srgbClr val="002060"/>
                  </a:solidFill>
                </a:rPr>
                <a:t>・年金等収入</a:t>
              </a:r>
            </a:p>
            <a:p>
              <a:pPr>
                <a:lnSpc>
                  <a:spcPts val="2400"/>
                </a:lnSpc>
              </a:pPr>
              <a:r>
                <a:rPr kumimoji="1" lang="ja-JP" altLang="en-US" sz="1600" b="1" dirty="0">
                  <a:solidFill>
                    <a:srgbClr val="002060"/>
                  </a:solidFill>
                </a:rPr>
                <a:t>・保険</a:t>
              </a:r>
            </a:p>
            <a:p>
              <a:pPr>
                <a:lnSpc>
                  <a:spcPts val="2400"/>
                </a:lnSpc>
              </a:pPr>
              <a:r>
                <a:rPr kumimoji="1" lang="ja-JP" altLang="en-US" sz="1600" b="1" dirty="0">
                  <a:solidFill>
                    <a:srgbClr val="002060"/>
                  </a:solidFill>
                </a:rPr>
                <a:t>・ＰＣ等ﾃﾞｼﾞﾀﾙﾃﾞｰﾀ</a:t>
              </a:r>
            </a:p>
          </p:txBody>
        </p:sp>
        <p:sp>
          <p:nvSpPr>
            <p:cNvPr id="13" name="四角形: 角を丸くする 12">
              <a:extLst>
                <a:ext uri="{FF2B5EF4-FFF2-40B4-BE49-F238E27FC236}">
                  <a16:creationId xmlns:a16="http://schemas.microsoft.com/office/drawing/2014/main" id="{C3AA8E3A-D839-6B93-5240-A86144547D39}"/>
                </a:ext>
              </a:extLst>
            </p:cNvPr>
            <p:cNvSpPr/>
            <p:nvPr/>
          </p:nvSpPr>
          <p:spPr>
            <a:xfrm>
              <a:off x="6348219" y="2895560"/>
              <a:ext cx="2416916" cy="3457170"/>
            </a:xfrm>
            <a:prstGeom prst="roundRect">
              <a:avLst>
                <a:gd name="adj" fmla="val 7742"/>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a:outerShdw blurRad="50800" dist="50800" dir="5400000" algn="ctr" rotWithShape="0">
                <a:schemeClr val="accent3">
                  <a:lumMod val="75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nSpc>
                  <a:spcPts val="2400"/>
                </a:lnSpc>
              </a:pPr>
              <a:endParaRPr kumimoji="1" lang="en-US" altLang="ja-JP" sz="1600" b="1" dirty="0">
                <a:solidFill>
                  <a:srgbClr val="002060"/>
                </a:solidFill>
              </a:endParaRPr>
            </a:p>
            <a:p>
              <a:pPr>
                <a:lnSpc>
                  <a:spcPts val="2400"/>
                </a:lnSpc>
              </a:pPr>
              <a:r>
                <a:rPr lang="ja-JP" altLang="en-US" sz="1600" b="1" dirty="0">
                  <a:solidFill>
                    <a:srgbClr val="002060"/>
                  </a:solidFill>
                </a:rPr>
                <a:t>・</a:t>
              </a:r>
              <a:r>
                <a:rPr kumimoji="1" lang="ja-JP" altLang="en-US" sz="1600" b="1" dirty="0">
                  <a:solidFill>
                    <a:srgbClr val="002060"/>
                  </a:solidFill>
                </a:rPr>
                <a:t>やりたいこと</a:t>
              </a:r>
            </a:p>
            <a:p>
              <a:pPr>
                <a:lnSpc>
                  <a:spcPts val="2400"/>
                </a:lnSpc>
              </a:pPr>
              <a:r>
                <a:rPr kumimoji="1" lang="ja-JP" altLang="en-US" sz="1600" b="1" dirty="0">
                  <a:solidFill>
                    <a:srgbClr val="002060"/>
                  </a:solidFill>
                </a:rPr>
                <a:t>・行きたいとこ</a:t>
              </a:r>
            </a:p>
            <a:p>
              <a:pPr>
                <a:lnSpc>
                  <a:spcPts val="2400"/>
                </a:lnSpc>
              </a:pPr>
              <a:r>
                <a:rPr kumimoji="1" lang="ja-JP" altLang="en-US" sz="1600" b="1" dirty="0">
                  <a:solidFill>
                    <a:srgbClr val="002060"/>
                  </a:solidFill>
                </a:rPr>
                <a:t>・終の棲家</a:t>
              </a:r>
            </a:p>
            <a:p>
              <a:pPr>
                <a:lnSpc>
                  <a:spcPts val="2400"/>
                </a:lnSpc>
              </a:pPr>
              <a:r>
                <a:rPr kumimoji="1" lang="ja-JP" altLang="en-US" sz="1600" b="1" dirty="0">
                  <a:solidFill>
                    <a:srgbClr val="002060"/>
                  </a:solidFill>
                </a:rPr>
                <a:t>・介護の希望</a:t>
              </a:r>
            </a:p>
            <a:p>
              <a:pPr>
                <a:lnSpc>
                  <a:spcPts val="2400"/>
                </a:lnSpc>
              </a:pPr>
              <a:r>
                <a:rPr kumimoji="1" lang="ja-JP" altLang="en-US" sz="1600" b="1" dirty="0">
                  <a:solidFill>
                    <a:srgbClr val="002060"/>
                  </a:solidFill>
                </a:rPr>
                <a:t>・ターミナルケア</a:t>
              </a:r>
            </a:p>
            <a:p>
              <a:pPr>
                <a:lnSpc>
                  <a:spcPts val="2400"/>
                </a:lnSpc>
              </a:pPr>
              <a:r>
                <a:rPr kumimoji="1" lang="ja-JP" altLang="en-US" sz="1600" b="1" dirty="0">
                  <a:solidFill>
                    <a:srgbClr val="002060"/>
                  </a:solidFill>
                </a:rPr>
                <a:t>・葬儀</a:t>
              </a:r>
            </a:p>
            <a:p>
              <a:pPr>
                <a:lnSpc>
                  <a:spcPts val="2400"/>
                </a:lnSpc>
              </a:pPr>
              <a:r>
                <a:rPr kumimoji="1" lang="ja-JP" altLang="en-US" sz="1600" b="1" dirty="0">
                  <a:solidFill>
                    <a:srgbClr val="002060"/>
                  </a:solidFill>
                </a:rPr>
                <a:t>・遺言、相続</a:t>
              </a:r>
            </a:p>
            <a:p>
              <a:pPr>
                <a:lnSpc>
                  <a:spcPts val="2400"/>
                </a:lnSpc>
              </a:pPr>
              <a:r>
                <a:rPr kumimoji="1" lang="ja-JP" altLang="en-US" sz="1600" b="1" dirty="0">
                  <a:solidFill>
                    <a:srgbClr val="002060"/>
                  </a:solidFill>
                </a:rPr>
                <a:t>・お墓</a:t>
              </a:r>
            </a:p>
          </p:txBody>
        </p:sp>
        <p:sp>
          <p:nvSpPr>
            <p:cNvPr id="14" name="矢印: 五方向 13">
              <a:extLst>
                <a:ext uri="{FF2B5EF4-FFF2-40B4-BE49-F238E27FC236}">
                  <a16:creationId xmlns:a16="http://schemas.microsoft.com/office/drawing/2014/main" id="{69E2471F-CE10-CAE4-D138-F1F680DE8B63}"/>
                </a:ext>
              </a:extLst>
            </p:cNvPr>
            <p:cNvSpPr/>
            <p:nvPr/>
          </p:nvSpPr>
          <p:spPr>
            <a:xfrm>
              <a:off x="2525947" y="3430613"/>
              <a:ext cx="566461" cy="447472"/>
            </a:xfrm>
            <a:prstGeom prst="homePlate">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矢印: 五方向 14">
              <a:extLst>
                <a:ext uri="{FF2B5EF4-FFF2-40B4-BE49-F238E27FC236}">
                  <a16:creationId xmlns:a16="http://schemas.microsoft.com/office/drawing/2014/main" id="{D91B8E23-51AB-3DBD-7669-86159C4EA188}"/>
                </a:ext>
              </a:extLst>
            </p:cNvPr>
            <p:cNvSpPr/>
            <p:nvPr/>
          </p:nvSpPr>
          <p:spPr>
            <a:xfrm>
              <a:off x="5524696" y="3427335"/>
              <a:ext cx="566461" cy="447472"/>
            </a:xfrm>
            <a:prstGeom prst="homePlate">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18486566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5"/>
          <p:cNvSpPr txBox="1">
            <a:spLocks noChangeArrowheads="1"/>
          </p:cNvSpPr>
          <p:nvPr/>
        </p:nvSpPr>
        <p:spPr bwMode="auto">
          <a:xfrm>
            <a:off x="0" y="133816"/>
            <a:ext cx="7086600" cy="447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txBody>
          <a:bodyPr wrap="none" lIns="70910" tIns="8485" rIns="70910" bIns="8485" anchor="ctr" anchorCtr="0">
            <a:no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a:lnSpc>
                <a:spcPct val="100000"/>
              </a:lnSpc>
              <a:spcBef>
                <a:spcPct val="0"/>
              </a:spcBef>
              <a:buNone/>
            </a:pPr>
            <a:r>
              <a:rPr lang="ja-JP" altLang="en-US" sz="32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財産のチェック</a:t>
            </a:r>
            <a:endParaRPr lang="en-US" altLang="ja-JP" sz="3200"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9" name="表 8">
            <a:extLst>
              <a:ext uri="{FF2B5EF4-FFF2-40B4-BE49-F238E27FC236}">
                <a16:creationId xmlns:a16="http://schemas.microsoft.com/office/drawing/2014/main" id="{AB1EB6CE-FA93-FE59-B4DF-1EA7A42977FC}"/>
              </a:ext>
            </a:extLst>
          </p:cNvPr>
          <p:cNvGraphicFramePr>
            <a:graphicFrameLocks noGrp="1"/>
          </p:cNvGraphicFramePr>
          <p:nvPr>
            <p:extLst>
              <p:ext uri="{D42A27DB-BD31-4B8C-83A1-F6EECF244321}">
                <p14:modId xmlns:p14="http://schemas.microsoft.com/office/powerpoint/2010/main" val="92368436"/>
              </p:ext>
            </p:extLst>
          </p:nvPr>
        </p:nvGraphicFramePr>
        <p:xfrm>
          <a:off x="117087" y="737721"/>
          <a:ext cx="8909825" cy="6037263"/>
        </p:xfrm>
        <a:graphic>
          <a:graphicData uri="http://schemas.openxmlformats.org/drawingml/2006/table">
            <a:tbl>
              <a:tblPr firstRow="1" bandRow="1">
                <a:tableStyleId>{21E4AEA4-8DFA-4A89-87EB-49C32662AFE0}</a:tableStyleId>
              </a:tblPr>
              <a:tblGrid>
                <a:gridCol w="1835468">
                  <a:extLst>
                    <a:ext uri="{9D8B030D-6E8A-4147-A177-3AD203B41FA5}">
                      <a16:colId xmlns:a16="http://schemas.microsoft.com/office/drawing/2014/main" val="1060387777"/>
                    </a:ext>
                  </a:extLst>
                </a:gridCol>
                <a:gridCol w="4013349">
                  <a:extLst>
                    <a:ext uri="{9D8B030D-6E8A-4147-A177-3AD203B41FA5}">
                      <a16:colId xmlns:a16="http://schemas.microsoft.com/office/drawing/2014/main" val="905254560"/>
                    </a:ext>
                  </a:extLst>
                </a:gridCol>
                <a:gridCol w="3061008">
                  <a:extLst>
                    <a:ext uri="{9D8B030D-6E8A-4147-A177-3AD203B41FA5}">
                      <a16:colId xmlns:a16="http://schemas.microsoft.com/office/drawing/2014/main" val="1653598663"/>
                    </a:ext>
                  </a:extLst>
                </a:gridCol>
              </a:tblGrid>
              <a:tr h="389501">
                <a:tc>
                  <a:txBody>
                    <a:bodyPr/>
                    <a:lstStyle/>
                    <a:p>
                      <a:pPr algn="ctr"/>
                      <a:r>
                        <a:rPr kumimoji="1" lang="ja-JP" altLang="en-US" dirty="0">
                          <a:latin typeface="メイリオ" panose="020B0604030504040204" pitchFamily="50" charset="-128"/>
                          <a:ea typeface="メイリオ" panose="020B0604030504040204" pitchFamily="50" charset="-128"/>
                        </a:rPr>
                        <a:t>項　目</a:t>
                      </a:r>
                    </a:p>
                  </a:txBody>
                  <a:tcPr anchor="ctr"/>
                </a:tc>
                <a:tc>
                  <a:txBody>
                    <a:bodyPr/>
                    <a:lstStyle/>
                    <a:p>
                      <a:pPr algn="ctr"/>
                      <a:r>
                        <a:rPr kumimoji="1" lang="ja-JP" altLang="en-US" dirty="0">
                          <a:latin typeface="メイリオ" panose="020B0604030504040204" pitchFamily="50" charset="-128"/>
                          <a:ea typeface="メイリオ" panose="020B0604030504040204" pitchFamily="50" charset="-128"/>
                        </a:rPr>
                        <a:t>内　　容</a:t>
                      </a:r>
                    </a:p>
                  </a:txBody>
                  <a:tcPr anchor="ctr"/>
                </a:tc>
                <a:tc>
                  <a:txBody>
                    <a:bodyPr/>
                    <a:lstStyle/>
                    <a:p>
                      <a:pPr algn="ctr"/>
                      <a:r>
                        <a:rPr kumimoji="1" lang="ja-JP" altLang="en-US" dirty="0">
                          <a:latin typeface="メイリオ" panose="020B0604030504040204" pitchFamily="50" charset="-128"/>
                          <a:ea typeface="メイリオ" panose="020B0604030504040204" pitchFamily="50" charset="-128"/>
                        </a:rPr>
                        <a:t>備　考</a:t>
                      </a:r>
                    </a:p>
                  </a:txBody>
                  <a:tcPr anchor="ctr"/>
                </a:tc>
                <a:extLst>
                  <a:ext uri="{0D108BD9-81ED-4DB2-BD59-A6C34878D82A}">
                    <a16:rowId xmlns:a16="http://schemas.microsoft.com/office/drawing/2014/main" val="3362224787"/>
                  </a:ext>
                </a:extLst>
              </a:tr>
              <a:tr h="1558003">
                <a:tc>
                  <a:txBody>
                    <a:bodyPr/>
                    <a:lstStyle/>
                    <a:p>
                      <a:pPr algn="ctr"/>
                      <a:r>
                        <a:rPr kumimoji="1" lang="ja-JP" altLang="en-US" dirty="0">
                          <a:latin typeface="メイリオ" panose="020B0604030504040204" pitchFamily="50" charset="-128"/>
                          <a:ea typeface="メイリオ" panose="020B0604030504040204" pitchFamily="50" charset="-128"/>
                        </a:rPr>
                        <a:t>預貯金</a:t>
                      </a:r>
                      <a:endParaRPr kumimoji="1" lang="en-US" altLang="ja-JP" dirty="0">
                        <a:latin typeface="メイリオ" panose="020B0604030504040204" pitchFamily="50" charset="-128"/>
                        <a:ea typeface="メイリオ" panose="020B0604030504040204" pitchFamily="50" charset="-128"/>
                      </a:endParaRPr>
                    </a:p>
                    <a:p>
                      <a:pPr algn="ctr"/>
                      <a:endParaRPr kumimoji="1" lang="en-US" altLang="ja-JP" dirty="0">
                        <a:latin typeface="メイリオ" panose="020B0604030504040204" pitchFamily="50" charset="-128"/>
                        <a:ea typeface="メイリオ" panose="020B0604030504040204" pitchFamily="50" charset="-128"/>
                      </a:endParaRPr>
                    </a:p>
                    <a:p>
                      <a:pPr algn="ctr"/>
                      <a:r>
                        <a:rPr kumimoji="1" lang="ja-JP" altLang="en-US" dirty="0">
                          <a:latin typeface="メイリオ" panose="020B0604030504040204" pitchFamily="50" charset="-128"/>
                          <a:ea typeface="メイリオ" panose="020B0604030504040204" pitchFamily="50" charset="-128"/>
                        </a:rPr>
                        <a:t>有価証券</a:t>
                      </a:r>
                    </a:p>
                  </a:txBody>
                  <a:tcPr anchor="ctr"/>
                </a:tc>
                <a:tc>
                  <a:txBody>
                    <a:bodyPr/>
                    <a:lstStyle/>
                    <a:p>
                      <a:pPr algn="l"/>
                      <a:r>
                        <a:rPr kumimoji="1" lang="ja-JP" altLang="en-US" dirty="0">
                          <a:latin typeface="メイリオ" panose="020B0604030504040204" pitchFamily="50" charset="-128"/>
                          <a:ea typeface="+mn-ea"/>
                        </a:rPr>
                        <a:t>〇通帳、カード、印鑑の保管場所</a:t>
                      </a:r>
                      <a:endParaRPr kumimoji="1" lang="ja-JP" altLang="en-US" dirty="0">
                        <a:latin typeface="メイリオ" panose="020B0604030504040204" pitchFamily="50" charset="-128"/>
                        <a:ea typeface="メイリオ" panose="020B0604030504040204" pitchFamily="50" charset="-128"/>
                      </a:endParaRPr>
                    </a:p>
                    <a:p>
                      <a:pPr marL="268288" indent="-268288" algn="l"/>
                      <a:r>
                        <a:rPr kumimoji="1" lang="ja-JP" altLang="en-US" dirty="0">
                          <a:latin typeface="メイリオ" panose="020B0604030504040204" pitchFamily="50" charset="-128"/>
                          <a:ea typeface="メイリオ" panose="020B0604030504040204" pitchFamily="50" charset="-128"/>
                        </a:rPr>
                        <a:t>〇預入先、種類、口座番号等、金額、</a:t>
                      </a:r>
                      <a:r>
                        <a:rPr kumimoji="1" lang="ja-JP" altLang="en-US" dirty="0">
                          <a:latin typeface="メイリオ" panose="020B0604030504040204" pitchFamily="50" charset="-128"/>
                          <a:ea typeface="+mn-ea"/>
                        </a:rPr>
                        <a:t>暗証</a:t>
                      </a:r>
                      <a:r>
                        <a:rPr kumimoji="1" lang="ja-JP" altLang="en-US" dirty="0">
                          <a:latin typeface="メイリオ" panose="020B0604030504040204" pitchFamily="50" charset="-128"/>
                          <a:ea typeface="メイリオ" panose="020B0604030504040204" pitchFamily="50" charset="-128"/>
                        </a:rPr>
                        <a:t>番号等を</a:t>
                      </a:r>
                      <a:r>
                        <a:rPr kumimoji="1" lang="ja-JP" altLang="en-US" dirty="0">
                          <a:latin typeface="メイリオ" panose="020B0604030504040204" pitchFamily="50" charset="-128"/>
                          <a:ea typeface="+mn-ea"/>
                        </a:rPr>
                        <a:t>記載</a:t>
                      </a:r>
                      <a:endParaRPr kumimoji="1" lang="ja-JP" altLang="en-US" dirty="0">
                        <a:latin typeface="メイリオ" panose="020B0604030504040204" pitchFamily="50" charset="-128"/>
                        <a:ea typeface="メイリオ" panose="020B0604030504040204" pitchFamily="50" charset="-128"/>
                      </a:endParaRPr>
                    </a:p>
                  </a:txBody>
                  <a:tcPr anchor="ctr"/>
                </a:tc>
                <a:tc>
                  <a:txBody>
                    <a:bodyPr/>
                    <a:lstStyle/>
                    <a:p>
                      <a:pPr algn="l"/>
                      <a:r>
                        <a:rPr kumimoji="1" lang="ja-JP" altLang="en-US" dirty="0">
                          <a:latin typeface="メイリオ" panose="020B0604030504040204" pitchFamily="50" charset="-128"/>
                          <a:ea typeface="メイリオ" panose="020B0604030504040204" pitchFamily="50" charset="-128"/>
                        </a:rPr>
                        <a:t>〇暗証番号は秘匿性に注意</a:t>
                      </a:r>
                      <a:endParaRPr kumimoji="1" lang="en-US" altLang="ja-JP" dirty="0">
                        <a:latin typeface="メイリオ" panose="020B0604030504040204" pitchFamily="50" charset="-128"/>
                        <a:ea typeface="メイリオ" panose="020B0604030504040204" pitchFamily="50" charset="-128"/>
                      </a:endParaRPr>
                    </a:p>
                    <a:p>
                      <a:pPr marL="177800" indent="-177800" algn="l"/>
                      <a:r>
                        <a:rPr kumimoji="1" lang="ja-JP" altLang="en-US" dirty="0">
                          <a:latin typeface="メイリオ" panose="020B0604030504040204" pitchFamily="50" charset="-128"/>
                          <a:ea typeface="+mn-ea"/>
                        </a:rPr>
                        <a:t>〇預貯金は、普通預貯金、定期預貯金、</a:t>
                      </a:r>
                      <a:endParaRPr kumimoji="1" lang="en-US" altLang="ja-JP" dirty="0">
                        <a:latin typeface="メイリオ" panose="020B0604030504040204" pitchFamily="50" charset="-128"/>
                        <a:ea typeface="+mn-ea"/>
                      </a:endParaRPr>
                    </a:p>
                    <a:p>
                      <a:pPr marL="177800" indent="-177800" algn="l"/>
                      <a:r>
                        <a:rPr kumimoji="1" lang="ja-JP" altLang="en-US" dirty="0">
                          <a:latin typeface="メイリオ" panose="020B0604030504040204" pitchFamily="50" charset="-128"/>
                          <a:ea typeface="+mn-ea"/>
                        </a:rPr>
                        <a:t>〇有価証券は、株式</a:t>
                      </a:r>
                      <a:r>
                        <a:rPr kumimoji="1" lang="ja-JP" altLang="en-US" dirty="0">
                          <a:latin typeface="メイリオ" panose="020B0604030504040204" pitchFamily="50" charset="-128"/>
                          <a:ea typeface="メイリオ" panose="020B0604030504040204" pitchFamily="50" charset="-128"/>
                        </a:rPr>
                        <a:t>、債券、投資信託等</a:t>
                      </a:r>
                      <a:endParaRPr kumimoji="1" lang="en-US" altLang="ja-JP"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4227150830"/>
                  </a:ext>
                </a:extLst>
              </a:tr>
              <a:tr h="155800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dirty="0">
                          <a:latin typeface="メイリオ" panose="020B0604030504040204" pitchFamily="50" charset="-128"/>
                          <a:ea typeface="メイリオ" panose="020B0604030504040204" pitchFamily="50" charset="-128"/>
                        </a:rPr>
                        <a:t>借入れ金</a:t>
                      </a:r>
                    </a:p>
                  </a:txBody>
                  <a:tcPr anchor="ctr"/>
                </a:tc>
                <a:tc>
                  <a:txBody>
                    <a:bodyPr/>
                    <a:lstStyle/>
                    <a:p>
                      <a:pPr algn="l"/>
                      <a:r>
                        <a:rPr kumimoji="1" lang="ja-JP" altLang="en-US" dirty="0">
                          <a:latin typeface="メイリオ" panose="020B0604030504040204" pitchFamily="50" charset="-128"/>
                          <a:ea typeface="メイリオ" panose="020B0604030504040204" pitchFamily="50" charset="-128"/>
                        </a:rPr>
                        <a:t>〇契約書</a:t>
                      </a:r>
                      <a:r>
                        <a:rPr kumimoji="1" lang="ja-JP" altLang="en-US" dirty="0">
                          <a:latin typeface="メイリオ" panose="020B0604030504040204" pitchFamily="50" charset="-128"/>
                          <a:ea typeface="+mn-ea"/>
                        </a:rPr>
                        <a:t>等の保管場所</a:t>
                      </a:r>
                    </a:p>
                    <a:p>
                      <a:pPr marL="177800" indent="-177800" algn="l"/>
                      <a:r>
                        <a:rPr kumimoji="1" lang="ja-JP" altLang="en-US" dirty="0">
                          <a:latin typeface="メイリオ" panose="020B0604030504040204" pitchFamily="50" charset="-128"/>
                          <a:ea typeface="+mn-ea"/>
                        </a:rPr>
                        <a:t>〇借入先、種類、金額、返済方法等を記載</a:t>
                      </a:r>
                      <a:endParaRPr kumimoji="1" lang="ja-JP" altLang="en-US" dirty="0">
                        <a:latin typeface="メイリオ" panose="020B0604030504040204" pitchFamily="50" charset="-128"/>
                        <a:ea typeface="メイリオ" panose="020B0604030504040204" pitchFamily="50" charset="-128"/>
                      </a:endParaRPr>
                    </a:p>
                  </a:txBody>
                  <a:tcPr anchor="ctr"/>
                </a:tc>
                <a:tc>
                  <a:txBody>
                    <a:bodyPr/>
                    <a:lstStyle/>
                    <a:p>
                      <a:pPr algn="l"/>
                      <a:r>
                        <a:rPr kumimoji="1" lang="ja-JP" altLang="en-US" dirty="0">
                          <a:latin typeface="メイリオ" panose="020B0604030504040204" pitchFamily="50" charset="-128"/>
                          <a:ea typeface="+mn-ea"/>
                        </a:rPr>
                        <a:t>銀行等ローン</a:t>
                      </a:r>
                      <a:endParaRPr kumimoji="1" lang="en-US" altLang="ja-JP" dirty="0">
                        <a:latin typeface="メイリオ" panose="020B0604030504040204" pitchFamily="50" charset="-128"/>
                        <a:ea typeface="+mn-ea"/>
                      </a:endParaRPr>
                    </a:p>
                    <a:p>
                      <a:pPr algn="l"/>
                      <a:r>
                        <a:rPr kumimoji="1" lang="ja-JP" altLang="en-US" dirty="0">
                          <a:latin typeface="メイリオ" panose="020B0604030504040204" pitchFamily="50" charset="-128"/>
                          <a:ea typeface="+mn-ea"/>
                        </a:rPr>
                        <a:t>カードローン</a:t>
                      </a:r>
                      <a:endParaRPr kumimoji="1" lang="en-US" altLang="ja-JP" dirty="0">
                        <a:latin typeface="メイリオ" panose="020B0604030504040204" pitchFamily="50" charset="-128"/>
                        <a:ea typeface="+mn-ea"/>
                      </a:endParaRPr>
                    </a:p>
                    <a:p>
                      <a:pPr algn="l"/>
                      <a:r>
                        <a:rPr kumimoji="1" lang="ja-JP" altLang="en-US" dirty="0">
                          <a:latin typeface="メイリオ" panose="020B0604030504040204" pitchFamily="50" charset="-128"/>
                          <a:ea typeface="+mn-ea"/>
                        </a:rPr>
                        <a:t>リボルビング払い</a:t>
                      </a:r>
                      <a:endParaRPr kumimoji="1" lang="en-US" altLang="ja-JP" dirty="0">
                        <a:latin typeface="メイリオ" panose="020B0604030504040204" pitchFamily="50" charset="-128"/>
                        <a:ea typeface="+mn-ea"/>
                      </a:endParaRPr>
                    </a:p>
                    <a:p>
                      <a:pPr algn="l"/>
                      <a:r>
                        <a:rPr kumimoji="1" lang="ja-JP" altLang="en-US" dirty="0">
                          <a:latin typeface="メイリオ" panose="020B0604030504040204" pitchFamily="50" charset="-128"/>
                          <a:ea typeface="+mn-ea"/>
                        </a:rPr>
                        <a:t>年金担保貸付制度</a:t>
                      </a:r>
                      <a:endParaRPr kumimoji="1" lang="en-US" altLang="ja-JP" dirty="0">
                        <a:latin typeface="メイリオ" panose="020B0604030504040204" pitchFamily="50" charset="-128"/>
                        <a:ea typeface="+mn-ea"/>
                      </a:endParaRPr>
                    </a:p>
                    <a:p>
                      <a:pPr algn="l"/>
                      <a:r>
                        <a:rPr kumimoji="1" lang="ja-JP" altLang="en-US" dirty="0">
                          <a:latin typeface="メイリオ" panose="020B0604030504040204" pitchFamily="50" charset="-128"/>
                          <a:ea typeface="+mn-ea"/>
                        </a:rPr>
                        <a:t>福祉資金等</a:t>
                      </a:r>
                      <a:endParaRPr kumimoji="1" lang="ja-JP" altLang="en-US"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4070159034"/>
                  </a:ext>
                </a:extLst>
              </a:tr>
              <a:tr h="1265878">
                <a:tc>
                  <a:txBody>
                    <a:bodyPr/>
                    <a:lstStyle/>
                    <a:p>
                      <a:pPr algn="ctr"/>
                      <a:r>
                        <a:rPr kumimoji="1" lang="ja-JP" altLang="en-US" dirty="0">
                          <a:latin typeface="メイリオ" panose="020B0604030504040204" pitchFamily="50" charset="-128"/>
                          <a:ea typeface="メイリオ" panose="020B0604030504040204" pitchFamily="50" charset="-128"/>
                        </a:rPr>
                        <a:t>不動産</a:t>
                      </a:r>
                    </a:p>
                  </a:txBody>
                  <a:tcPr anchor="ctr"/>
                </a:tc>
                <a:tc>
                  <a:txBody>
                    <a:bodyPr/>
                    <a:lstStyle/>
                    <a:p>
                      <a:pPr algn="l"/>
                      <a:r>
                        <a:rPr kumimoji="1" lang="ja-JP" altLang="en-US" dirty="0">
                          <a:latin typeface="メイリオ" panose="020B0604030504040204" pitchFamily="50" charset="-128"/>
                          <a:ea typeface="メイリオ" panose="020B0604030504040204" pitchFamily="50" charset="-128"/>
                        </a:rPr>
                        <a:t>〇</a:t>
                      </a:r>
                      <a:r>
                        <a:rPr kumimoji="1" lang="zh-TW" altLang="en-US" dirty="0">
                          <a:latin typeface="メイリオ" panose="020B0604030504040204" pitchFamily="50" charset="-128"/>
                          <a:ea typeface="メイリオ" panose="020B0604030504040204" pitchFamily="50" charset="-128"/>
                        </a:rPr>
                        <a:t>不動産登記簿謄本</a:t>
                      </a:r>
                      <a:r>
                        <a:rPr kumimoji="1" lang="ja-JP" altLang="en-US" dirty="0">
                          <a:latin typeface="メイリオ" panose="020B0604030504040204" pitchFamily="50" charset="-128"/>
                          <a:ea typeface="メイリオ" panose="020B0604030504040204" pitchFamily="50" charset="-128"/>
                        </a:rPr>
                        <a:t>の保管場所</a:t>
                      </a:r>
                    </a:p>
                    <a:p>
                      <a:pPr marL="177800" indent="-177800" algn="l"/>
                      <a:r>
                        <a:rPr kumimoji="1" lang="ja-JP" altLang="en-US" dirty="0">
                          <a:latin typeface="メイリオ" panose="020B0604030504040204" pitchFamily="50" charset="-128"/>
                          <a:ea typeface="メイリオ" panose="020B0604030504040204" pitchFamily="50" charset="-128"/>
                        </a:rPr>
                        <a:t>〇種類、住所、所有権・抵当権設定内容等を</a:t>
                      </a:r>
                      <a:r>
                        <a:rPr kumimoji="1" lang="ja-JP" altLang="en-US" dirty="0">
                          <a:latin typeface="メイリオ" panose="020B0604030504040204" pitchFamily="50" charset="-128"/>
                          <a:ea typeface="+mn-ea"/>
                        </a:rPr>
                        <a:t>記載</a:t>
                      </a:r>
                      <a:endParaRPr kumimoji="1" lang="ja-JP" altLang="en-US" dirty="0">
                        <a:latin typeface="メイリオ" panose="020B0604030504040204" pitchFamily="50" charset="-128"/>
                        <a:ea typeface="メイリオ" panose="020B0604030504040204" pitchFamily="50" charset="-128"/>
                      </a:endParaRPr>
                    </a:p>
                  </a:txBody>
                  <a:tcPr anchor="ctr"/>
                </a:tc>
                <a:tc>
                  <a:txBody>
                    <a:bodyPr/>
                    <a:lstStyle/>
                    <a:p>
                      <a:pPr marL="268288" indent="-268288" algn="l"/>
                      <a:r>
                        <a:rPr kumimoji="1" lang="ja-JP" altLang="en-US" dirty="0">
                          <a:latin typeface="メイリオ" panose="020B0604030504040204" pitchFamily="50" charset="-128"/>
                          <a:ea typeface="メイリオ" panose="020B0604030504040204" pitchFamily="50" charset="-128"/>
                        </a:rPr>
                        <a:t>〇土地は、宅地、田、畑、山林、原野、墓等</a:t>
                      </a:r>
                    </a:p>
                    <a:p>
                      <a:pPr marL="177800" indent="-177800" algn="l"/>
                      <a:r>
                        <a:rPr kumimoji="1" lang="ja-JP" altLang="en-US" dirty="0">
                          <a:latin typeface="メイリオ" panose="020B0604030504040204" pitchFamily="50" charset="-128"/>
                          <a:ea typeface="+mn-ea"/>
                        </a:rPr>
                        <a:t>〇建物は、居宅、店舗、共同住宅、</a:t>
                      </a:r>
                      <a:r>
                        <a:rPr kumimoji="1" lang="zh-TW" altLang="en-US" dirty="0">
                          <a:latin typeface="メイリオ" panose="020B0604030504040204" pitchFamily="50" charset="-128"/>
                          <a:ea typeface="メイリオ" panose="020B0604030504040204" pitchFamily="50" charset="-128"/>
                        </a:rPr>
                        <a:t>倉庫、車庫</a:t>
                      </a:r>
                      <a:r>
                        <a:rPr kumimoji="1" lang="ja-JP" altLang="en-US" dirty="0">
                          <a:latin typeface="メイリオ" panose="020B0604030504040204" pitchFamily="50" charset="-128"/>
                          <a:ea typeface="メイリオ" panose="020B0604030504040204" pitchFamily="50" charset="-128"/>
                        </a:rPr>
                        <a:t>等</a:t>
                      </a:r>
                    </a:p>
                  </a:txBody>
                  <a:tcPr anchor="ctr"/>
                </a:tc>
                <a:extLst>
                  <a:ext uri="{0D108BD9-81ED-4DB2-BD59-A6C34878D82A}">
                    <a16:rowId xmlns:a16="http://schemas.microsoft.com/office/drawing/2014/main" val="766450962"/>
                  </a:ext>
                </a:extLst>
              </a:tr>
              <a:tr h="1265878">
                <a:tc>
                  <a:txBody>
                    <a:bodyPr/>
                    <a:lstStyle/>
                    <a:p>
                      <a:pPr algn="ctr"/>
                      <a:r>
                        <a:rPr kumimoji="1" lang="ja-JP" altLang="en-US" dirty="0">
                          <a:latin typeface="メイリオ" panose="020B0604030504040204" pitchFamily="50" charset="-128"/>
                          <a:ea typeface="メイリオ" panose="020B0604030504040204" pitchFamily="50" charset="-128"/>
                        </a:rPr>
                        <a:t>保　険</a:t>
                      </a:r>
                    </a:p>
                  </a:txBody>
                  <a:tcPr anchor="ctr"/>
                </a:tc>
                <a:tc>
                  <a:txBody>
                    <a:bodyPr/>
                    <a:lstStyle/>
                    <a:p>
                      <a:pPr algn="l"/>
                      <a:r>
                        <a:rPr kumimoji="1" lang="ja-JP" altLang="en-US" dirty="0">
                          <a:latin typeface="メイリオ" panose="020B0604030504040204" pitchFamily="50" charset="-128"/>
                          <a:ea typeface="メイリオ" panose="020B0604030504040204" pitchFamily="50" charset="-128"/>
                        </a:rPr>
                        <a:t>〇保険証書の保管場所</a:t>
                      </a:r>
                    </a:p>
                    <a:p>
                      <a:pPr marL="268288" indent="-268288" algn="l"/>
                      <a:r>
                        <a:rPr kumimoji="1" lang="ja-JP" altLang="en-US" dirty="0">
                          <a:latin typeface="メイリオ" panose="020B0604030504040204" pitchFamily="50" charset="-128"/>
                          <a:ea typeface="メイリオ" panose="020B0604030504040204" pitchFamily="50" charset="-128"/>
                        </a:rPr>
                        <a:t>〇種類、保障</a:t>
                      </a:r>
                      <a:r>
                        <a:rPr kumimoji="1" lang="en-US" altLang="ja-JP" dirty="0">
                          <a:latin typeface="メイリオ" panose="020B0604030504040204" pitchFamily="50" charset="-128"/>
                          <a:ea typeface="メイリオ" panose="020B0604030504040204" pitchFamily="50" charset="-128"/>
                        </a:rPr>
                        <a:t>(</a:t>
                      </a:r>
                      <a:r>
                        <a:rPr kumimoji="1" lang="ja-JP" altLang="en-US" dirty="0">
                          <a:latin typeface="メイリオ" panose="020B0604030504040204" pitchFamily="50" charset="-128"/>
                          <a:ea typeface="メイリオ" panose="020B0604030504040204" pitchFamily="50" charset="-128"/>
                        </a:rPr>
                        <a:t>補償</a:t>
                      </a:r>
                      <a:r>
                        <a:rPr kumimoji="1" lang="en-US" altLang="ja-JP" dirty="0">
                          <a:latin typeface="メイリオ" panose="020B0604030504040204" pitchFamily="50" charset="-128"/>
                          <a:ea typeface="メイリオ" panose="020B0604030504040204" pitchFamily="50" charset="-128"/>
                        </a:rPr>
                        <a:t>)</a:t>
                      </a:r>
                      <a:r>
                        <a:rPr kumimoji="1" lang="ja-JP" altLang="en-US" dirty="0">
                          <a:latin typeface="メイリオ" panose="020B0604030504040204" pitchFamily="50" charset="-128"/>
                          <a:ea typeface="メイリオ" panose="020B0604030504040204" pitchFamily="50" charset="-128"/>
                        </a:rPr>
                        <a:t>内容、保険対象者</a:t>
                      </a:r>
                      <a:r>
                        <a:rPr kumimoji="1" lang="en-US" altLang="ja-JP" dirty="0">
                          <a:latin typeface="メイリオ" panose="020B0604030504040204" pitchFamily="50" charset="-128"/>
                          <a:ea typeface="メイリオ" panose="020B0604030504040204" pitchFamily="50" charset="-128"/>
                        </a:rPr>
                        <a:t>(</a:t>
                      </a:r>
                      <a:r>
                        <a:rPr kumimoji="1" lang="ja-JP" altLang="en-US" dirty="0">
                          <a:latin typeface="メイリオ" panose="020B0604030504040204" pitchFamily="50" charset="-128"/>
                          <a:ea typeface="メイリオ" panose="020B0604030504040204" pitchFamily="50" charset="-128"/>
                        </a:rPr>
                        <a:t>物件等</a:t>
                      </a:r>
                      <a:r>
                        <a:rPr kumimoji="1" lang="en-US" altLang="ja-JP" dirty="0">
                          <a:latin typeface="メイリオ" panose="020B0604030504040204" pitchFamily="50" charset="-128"/>
                          <a:ea typeface="メイリオ" panose="020B0604030504040204" pitchFamily="50" charset="-128"/>
                        </a:rPr>
                        <a:t>)</a:t>
                      </a:r>
                      <a:r>
                        <a:rPr kumimoji="1" lang="ja-JP" altLang="en-US" dirty="0">
                          <a:latin typeface="メイリオ" panose="020B0604030504040204" pitchFamily="50" charset="-128"/>
                          <a:ea typeface="メイリオ" panose="020B0604030504040204" pitchFamily="50" charset="-128"/>
                        </a:rPr>
                        <a:t>、保険金額</a:t>
                      </a:r>
                      <a:r>
                        <a:rPr kumimoji="1" lang="ja-JP" altLang="en-US" dirty="0">
                          <a:latin typeface="メイリオ" panose="020B0604030504040204" pitchFamily="50" charset="-128"/>
                          <a:ea typeface="+mn-ea"/>
                        </a:rPr>
                        <a:t>を記載</a:t>
                      </a:r>
                      <a:endParaRPr kumimoji="1" lang="ja-JP" altLang="en-US" dirty="0">
                        <a:latin typeface="メイリオ" panose="020B0604030504040204" pitchFamily="50" charset="-128"/>
                        <a:ea typeface="メイリオ" panose="020B0604030504040204" pitchFamily="50" charset="-128"/>
                      </a:endParaRPr>
                    </a:p>
                  </a:txBody>
                  <a:tcPr anchor="ctr"/>
                </a:tc>
                <a:tc>
                  <a:txBody>
                    <a:bodyPr/>
                    <a:lstStyle/>
                    <a:p>
                      <a:pPr marL="268288" indent="-268288" algn="l"/>
                      <a:r>
                        <a:rPr kumimoji="1" lang="ja-JP" altLang="en-US" dirty="0">
                          <a:latin typeface="メイリオ" panose="020B0604030504040204" pitchFamily="50" charset="-128"/>
                          <a:ea typeface="メイリオ" panose="020B0604030504040204" pitchFamily="50" charset="-128"/>
                        </a:rPr>
                        <a:t>〇生命保険は、死亡、病気・ケガ、資金運用</a:t>
                      </a:r>
                    </a:p>
                    <a:p>
                      <a:pPr marL="268288" indent="-268288" algn="l"/>
                      <a:r>
                        <a:rPr kumimoji="1" lang="ja-JP" altLang="en-US" dirty="0">
                          <a:latin typeface="メイリオ" panose="020B0604030504040204" pitchFamily="50" charset="-128"/>
                          <a:ea typeface="メイリオ" panose="020B0604030504040204" pitchFamily="50" charset="-128"/>
                        </a:rPr>
                        <a:t>〇損害保険は、火災、地震、自動車、自転車、傷害等</a:t>
                      </a:r>
                    </a:p>
                  </a:txBody>
                  <a:tcPr anchor="ctr"/>
                </a:tc>
                <a:extLst>
                  <a:ext uri="{0D108BD9-81ED-4DB2-BD59-A6C34878D82A}">
                    <a16:rowId xmlns:a16="http://schemas.microsoft.com/office/drawing/2014/main" val="3620615064"/>
                  </a:ext>
                </a:extLst>
              </a:tr>
            </a:tbl>
          </a:graphicData>
        </a:graphic>
      </p:graphicFrame>
      <p:sp>
        <p:nvSpPr>
          <p:cNvPr id="3" name="スライド番号プレースホルダー 2"/>
          <p:cNvSpPr>
            <a:spLocks noGrp="1"/>
          </p:cNvSpPr>
          <p:nvPr>
            <p:ph type="sldNum" sz="quarter" idx="12"/>
          </p:nvPr>
        </p:nvSpPr>
        <p:spPr/>
        <p:txBody>
          <a:bodyPr/>
          <a:lstStyle/>
          <a:p>
            <a:fld id="{3D9753B0-3E50-4523-BA08-32032CD16CB9}" type="slidenum">
              <a:rPr kumimoji="1" lang="ja-JP" altLang="en-US" smtClean="0"/>
              <a:t>6</a:t>
            </a:fld>
            <a:endParaRPr kumimoji="1" lang="ja-JP" altLang="en-US"/>
          </a:p>
        </p:txBody>
      </p:sp>
      <p:sp>
        <p:nvSpPr>
          <p:cNvPr id="2" name="テキスト ボックス 1">
            <a:extLst>
              <a:ext uri="{FF2B5EF4-FFF2-40B4-BE49-F238E27FC236}">
                <a16:creationId xmlns:a16="http://schemas.microsoft.com/office/drawing/2014/main" id="{1458CDFA-22E7-AFC7-CFB0-1A27F2BB4BC1}"/>
              </a:ext>
            </a:extLst>
          </p:cNvPr>
          <p:cNvSpPr txBox="1"/>
          <p:nvPr/>
        </p:nvSpPr>
        <p:spPr>
          <a:xfrm>
            <a:off x="2614737" y="248538"/>
            <a:ext cx="5029047" cy="374461"/>
          </a:xfrm>
          <a:prstGeom prst="rect">
            <a:avLst/>
          </a:prstGeom>
          <a:noFill/>
        </p:spPr>
        <p:txBody>
          <a:bodyPr wrap="square" rtlCol="0">
            <a:spAutoFit/>
          </a:bodyPr>
          <a:lstStyle/>
          <a:p>
            <a:pPr>
              <a:lnSpc>
                <a:spcPts val="2200"/>
              </a:lnSpc>
              <a:spcBef>
                <a:spcPct val="50000"/>
              </a:spcBef>
              <a:spcAft>
                <a:spcPts val="1800"/>
              </a:spcAft>
            </a:pPr>
            <a:r>
              <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棚卸をもとに次の事項をチェックしてみましょう。</a:t>
            </a:r>
          </a:p>
        </p:txBody>
      </p:sp>
    </p:spTree>
    <p:extLst>
      <p:ext uri="{BB962C8B-B14F-4D97-AF65-F5344CB8AC3E}">
        <p14:creationId xmlns:p14="http://schemas.microsoft.com/office/powerpoint/2010/main" val="23035221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表 8">
            <a:extLst>
              <a:ext uri="{FF2B5EF4-FFF2-40B4-BE49-F238E27FC236}">
                <a16:creationId xmlns:a16="http://schemas.microsoft.com/office/drawing/2014/main" id="{AB1EB6CE-FA93-FE59-B4DF-1EA7A42977FC}"/>
              </a:ext>
            </a:extLst>
          </p:cNvPr>
          <p:cNvGraphicFramePr>
            <a:graphicFrameLocks noGrp="1"/>
          </p:cNvGraphicFramePr>
          <p:nvPr>
            <p:extLst>
              <p:ext uri="{D42A27DB-BD31-4B8C-83A1-F6EECF244321}">
                <p14:modId xmlns:p14="http://schemas.microsoft.com/office/powerpoint/2010/main" val="1122084654"/>
              </p:ext>
            </p:extLst>
          </p:nvPr>
        </p:nvGraphicFramePr>
        <p:xfrm>
          <a:off x="117087" y="737713"/>
          <a:ext cx="8909825" cy="6121000"/>
        </p:xfrm>
        <a:graphic>
          <a:graphicData uri="http://schemas.openxmlformats.org/drawingml/2006/table">
            <a:tbl>
              <a:tblPr firstRow="1" bandRow="1">
                <a:tableStyleId>{21E4AEA4-8DFA-4A89-87EB-49C32662AFE0}</a:tableStyleId>
              </a:tblPr>
              <a:tblGrid>
                <a:gridCol w="1835468">
                  <a:extLst>
                    <a:ext uri="{9D8B030D-6E8A-4147-A177-3AD203B41FA5}">
                      <a16:colId xmlns:a16="http://schemas.microsoft.com/office/drawing/2014/main" val="1060387777"/>
                    </a:ext>
                  </a:extLst>
                </a:gridCol>
                <a:gridCol w="4013349">
                  <a:extLst>
                    <a:ext uri="{9D8B030D-6E8A-4147-A177-3AD203B41FA5}">
                      <a16:colId xmlns:a16="http://schemas.microsoft.com/office/drawing/2014/main" val="905254560"/>
                    </a:ext>
                  </a:extLst>
                </a:gridCol>
                <a:gridCol w="3061008">
                  <a:extLst>
                    <a:ext uri="{9D8B030D-6E8A-4147-A177-3AD203B41FA5}">
                      <a16:colId xmlns:a16="http://schemas.microsoft.com/office/drawing/2014/main" val="1653598663"/>
                    </a:ext>
                  </a:extLst>
                </a:gridCol>
              </a:tblGrid>
              <a:tr h="365048">
                <a:tc>
                  <a:txBody>
                    <a:bodyPr/>
                    <a:lstStyle/>
                    <a:p>
                      <a:pPr algn="ctr"/>
                      <a:r>
                        <a:rPr kumimoji="1" lang="ja-JP" altLang="en-US" dirty="0">
                          <a:latin typeface="メイリオ" panose="020B0604030504040204" pitchFamily="50" charset="-128"/>
                          <a:ea typeface="メイリオ" panose="020B0604030504040204" pitchFamily="50" charset="-128"/>
                        </a:rPr>
                        <a:t>項　目</a:t>
                      </a:r>
                    </a:p>
                  </a:txBody>
                  <a:tcPr anchor="ctr"/>
                </a:tc>
                <a:tc>
                  <a:txBody>
                    <a:bodyPr/>
                    <a:lstStyle/>
                    <a:p>
                      <a:pPr algn="ctr"/>
                      <a:r>
                        <a:rPr kumimoji="1" lang="ja-JP" altLang="en-US" dirty="0">
                          <a:latin typeface="メイリオ" panose="020B0604030504040204" pitchFamily="50" charset="-128"/>
                          <a:ea typeface="メイリオ" panose="020B0604030504040204" pitchFamily="50" charset="-128"/>
                        </a:rPr>
                        <a:t>内　　容</a:t>
                      </a:r>
                    </a:p>
                  </a:txBody>
                  <a:tcPr anchor="ctr"/>
                </a:tc>
                <a:tc>
                  <a:txBody>
                    <a:bodyPr/>
                    <a:lstStyle/>
                    <a:p>
                      <a:pPr algn="ctr"/>
                      <a:r>
                        <a:rPr kumimoji="1" lang="ja-JP" altLang="en-US" dirty="0">
                          <a:latin typeface="メイリオ" panose="020B0604030504040204" pitchFamily="50" charset="-128"/>
                          <a:ea typeface="メイリオ" panose="020B0604030504040204" pitchFamily="50" charset="-128"/>
                        </a:rPr>
                        <a:t>備　考</a:t>
                      </a:r>
                    </a:p>
                  </a:txBody>
                  <a:tcPr anchor="ctr"/>
                </a:tc>
                <a:extLst>
                  <a:ext uri="{0D108BD9-81ED-4DB2-BD59-A6C34878D82A}">
                    <a16:rowId xmlns:a16="http://schemas.microsoft.com/office/drawing/2014/main" val="3362224787"/>
                  </a:ext>
                </a:extLst>
              </a:tr>
              <a:tr h="301043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dirty="0">
                          <a:latin typeface="メイリオ" panose="020B0604030504040204" pitchFamily="50" charset="-128"/>
                          <a:ea typeface="メイリオ" panose="020B0604030504040204" pitchFamily="50" charset="-128"/>
                        </a:rPr>
                        <a:t>介　護</a:t>
                      </a:r>
                    </a:p>
                  </a:txBody>
                  <a:tcPr anchor="ctr"/>
                </a:tc>
                <a:tc>
                  <a:txBody>
                    <a:bodyPr/>
                    <a:lstStyle/>
                    <a:p>
                      <a:pPr algn="l"/>
                      <a:r>
                        <a:rPr kumimoji="1" lang="ja-JP" altLang="en-US" dirty="0">
                          <a:latin typeface="メイリオ" panose="020B0604030504040204" pitchFamily="50" charset="-128"/>
                          <a:ea typeface="+mn-ea"/>
                        </a:rPr>
                        <a:t>〇介護のされ方の希望を記載</a:t>
                      </a:r>
                      <a:endParaRPr kumimoji="1" lang="en-US" altLang="ja-JP" dirty="0">
                        <a:latin typeface="メイリオ" panose="020B0604030504040204" pitchFamily="50" charset="-128"/>
                        <a:ea typeface="+mn-ea"/>
                      </a:endParaRPr>
                    </a:p>
                    <a:p>
                      <a:pPr marL="263525" indent="0" algn="l"/>
                      <a:r>
                        <a:rPr kumimoji="1" lang="ja-JP" altLang="en-US" dirty="0">
                          <a:latin typeface="メイリオ" panose="020B0604030504040204" pitchFamily="50" charset="-128"/>
                          <a:ea typeface="+mn-ea"/>
                        </a:rPr>
                        <a:t>・現在の住まいでの介護</a:t>
                      </a:r>
                      <a:r>
                        <a:rPr kumimoji="1" lang="en-US" altLang="ja-JP" dirty="0">
                          <a:latin typeface="メイリオ" panose="020B0604030504040204" pitchFamily="50" charset="-128"/>
                          <a:ea typeface="+mn-ea"/>
                        </a:rPr>
                        <a:t>(</a:t>
                      </a:r>
                      <a:r>
                        <a:rPr kumimoji="1" lang="ja-JP" altLang="en-US" dirty="0">
                          <a:latin typeface="メイリオ" panose="020B0604030504040204" pitchFamily="50" charset="-128"/>
                          <a:ea typeface="+mn-ea"/>
                        </a:rPr>
                        <a:t>誰に</a:t>
                      </a:r>
                      <a:r>
                        <a:rPr kumimoji="1" lang="en-US" altLang="ja-JP" dirty="0">
                          <a:latin typeface="メイリオ" panose="020B0604030504040204" pitchFamily="50" charset="-128"/>
                          <a:ea typeface="+mn-ea"/>
                        </a:rPr>
                        <a:t>)</a:t>
                      </a:r>
                    </a:p>
                    <a:p>
                      <a:pPr marL="263525" indent="0" algn="l"/>
                      <a:r>
                        <a:rPr kumimoji="1" lang="ja-JP" altLang="en-US" dirty="0">
                          <a:latin typeface="メイリオ" panose="020B0604030504040204" pitchFamily="50" charset="-128"/>
                          <a:ea typeface="+mn-ea"/>
                        </a:rPr>
                        <a:t>・ヘルパーの訪問での介護</a:t>
                      </a:r>
                    </a:p>
                    <a:p>
                      <a:pPr marL="263525" indent="0" algn="l"/>
                      <a:r>
                        <a:rPr kumimoji="1" lang="ja-JP" altLang="en-US" dirty="0">
                          <a:latin typeface="メイリオ" panose="020B0604030504040204" pitchFamily="50" charset="-128"/>
                          <a:ea typeface="+mn-ea"/>
                        </a:rPr>
                        <a:t>・デイサービス等通所での介護</a:t>
                      </a:r>
                    </a:p>
                    <a:p>
                      <a:pPr marL="263525" indent="0" algn="l"/>
                      <a:r>
                        <a:rPr kumimoji="1" lang="ja-JP" altLang="en-US" dirty="0">
                          <a:latin typeface="メイリオ" panose="020B0604030504040204" pitchFamily="50" charset="-128"/>
                          <a:ea typeface="+mn-ea"/>
                        </a:rPr>
                        <a:t>・介護保険施設に入所しての介護</a:t>
                      </a:r>
                      <a:endParaRPr kumimoji="1" lang="en-US" altLang="ja-JP" dirty="0">
                        <a:latin typeface="メイリオ" panose="020B0604030504040204" pitchFamily="50" charset="-128"/>
                        <a:ea typeface="+mn-ea"/>
                      </a:endParaRPr>
                    </a:p>
                    <a:p>
                      <a:pPr marL="176213" indent="-176213" algn="l"/>
                      <a:r>
                        <a:rPr kumimoji="1" lang="ja-JP" altLang="en-US" dirty="0">
                          <a:latin typeface="メイリオ" panose="020B0604030504040204" pitchFamily="50" charset="-128"/>
                          <a:ea typeface="+mn-ea"/>
                        </a:rPr>
                        <a:t>〇認知症で介護サービスの契約ができない時は、法定後見制度、任意後見制度</a:t>
                      </a:r>
                      <a:endParaRPr kumimoji="1" lang="en-US" altLang="ja-JP" dirty="0">
                        <a:latin typeface="メイリオ" panose="020B0604030504040204" pitchFamily="50" charset="-128"/>
                        <a:ea typeface="+mn-ea"/>
                      </a:endParaRPr>
                    </a:p>
                    <a:p>
                      <a:pPr algn="l"/>
                      <a:r>
                        <a:rPr kumimoji="1" lang="ja-JP" altLang="en-US" dirty="0">
                          <a:latin typeface="メイリオ" panose="020B0604030504040204" pitchFamily="50" charset="-128"/>
                          <a:ea typeface="+mn-ea"/>
                        </a:rPr>
                        <a:t>〇介護施設等への入所費用</a:t>
                      </a:r>
                      <a:endParaRPr kumimoji="1" lang="en-US" altLang="ja-JP" dirty="0">
                        <a:latin typeface="メイリオ" panose="020B0604030504040204" pitchFamily="50" charset="-128"/>
                        <a:ea typeface="+mn-ea"/>
                      </a:endParaRPr>
                    </a:p>
                    <a:p>
                      <a:pPr marL="265113" indent="0" algn="l"/>
                      <a:r>
                        <a:rPr kumimoji="1" lang="en-US" altLang="ja-JP" dirty="0">
                          <a:latin typeface="メイリオ" panose="020B0604030504040204" pitchFamily="50" charset="-128"/>
                          <a:ea typeface="+mn-ea"/>
                        </a:rPr>
                        <a:t>(</a:t>
                      </a:r>
                      <a:r>
                        <a:rPr kumimoji="1" lang="ja-JP" altLang="en-US" dirty="0">
                          <a:latin typeface="メイリオ" panose="020B0604030504040204" pitchFamily="50" charset="-128"/>
                          <a:ea typeface="+mn-ea"/>
                        </a:rPr>
                        <a:t>年金等との差分の貯え</a:t>
                      </a:r>
                      <a:r>
                        <a:rPr kumimoji="1" lang="en-US" altLang="ja-JP" dirty="0">
                          <a:latin typeface="メイリオ" panose="020B0604030504040204" pitchFamily="50" charset="-128"/>
                          <a:ea typeface="+mn-ea"/>
                        </a:rPr>
                        <a:t>)</a:t>
                      </a:r>
                      <a:endParaRPr kumimoji="1" lang="ja-JP" altLang="en-US" dirty="0">
                        <a:latin typeface="メイリオ" panose="020B0604030504040204" pitchFamily="50" charset="-128"/>
                        <a:ea typeface="メイリオ" panose="020B0604030504040204" pitchFamily="50" charset="-128"/>
                      </a:endParaRPr>
                    </a:p>
                  </a:txBody>
                  <a:tcPr anchor="ctr"/>
                </a:tc>
                <a:tc>
                  <a:txBody>
                    <a:bodyPr/>
                    <a:lstStyle/>
                    <a:p>
                      <a:pPr algn="l"/>
                      <a:r>
                        <a:rPr kumimoji="1" lang="ja-JP" altLang="en-US" dirty="0">
                          <a:latin typeface="メイリオ" panose="020B0604030504040204" pitchFamily="50" charset="-128"/>
                          <a:ea typeface="メイリオ" panose="020B0604030504040204" pitchFamily="50" charset="-128"/>
                        </a:rPr>
                        <a:t>〇</a:t>
                      </a:r>
                      <a:r>
                        <a:rPr kumimoji="1" lang="ja-JP" altLang="en-US" dirty="0">
                          <a:latin typeface="メイリオ" panose="020B0604030504040204" pitchFamily="50" charset="-128"/>
                          <a:ea typeface="+mn-ea"/>
                        </a:rPr>
                        <a:t>介護保険施設は、</a:t>
                      </a:r>
                      <a:endParaRPr kumimoji="1" lang="en-US" altLang="ja-JP" dirty="0">
                        <a:latin typeface="メイリオ" panose="020B0604030504040204" pitchFamily="50" charset="-128"/>
                        <a:ea typeface="+mn-ea"/>
                      </a:endParaRPr>
                    </a:p>
                    <a:p>
                      <a:pPr marL="268288" indent="0" algn="l"/>
                      <a:r>
                        <a:rPr kumimoji="1" lang="ja-JP" altLang="en-US" dirty="0">
                          <a:latin typeface="メイリオ" panose="020B0604030504040204" pitchFamily="50" charset="-128"/>
                          <a:ea typeface="+mn-ea"/>
                        </a:rPr>
                        <a:t>特別養護老人ホーム</a:t>
                      </a:r>
                      <a:endParaRPr kumimoji="1" lang="en-US" altLang="ja-JP" dirty="0">
                        <a:latin typeface="メイリオ" panose="020B0604030504040204" pitchFamily="50" charset="-128"/>
                        <a:ea typeface="+mn-ea"/>
                      </a:endParaRPr>
                    </a:p>
                    <a:p>
                      <a:pPr marL="268288" indent="0" algn="l"/>
                      <a:r>
                        <a:rPr kumimoji="1" lang="ja-JP" altLang="en-US" dirty="0">
                          <a:latin typeface="メイリオ" panose="020B0604030504040204" pitchFamily="50" charset="-128"/>
                          <a:ea typeface="+mn-ea"/>
                        </a:rPr>
                        <a:t>介護付有料老人ホーム</a:t>
                      </a:r>
                      <a:endParaRPr kumimoji="1" lang="en-US" altLang="ja-JP" dirty="0">
                        <a:latin typeface="メイリオ" panose="020B0604030504040204" pitchFamily="50" charset="-128"/>
                        <a:ea typeface="+mn-ea"/>
                      </a:endParaRPr>
                    </a:p>
                    <a:p>
                      <a:pPr marL="268288" indent="0" algn="l"/>
                      <a:r>
                        <a:rPr kumimoji="1" lang="ja-JP" altLang="en-US" sz="1800" b="0" i="0" kern="1200" dirty="0">
                          <a:solidFill>
                            <a:schemeClr val="dk1"/>
                          </a:solidFill>
                          <a:effectLst/>
                          <a:latin typeface="+mn-lt"/>
                          <a:ea typeface="+mn-ea"/>
                          <a:cs typeface="+mn-cs"/>
                        </a:rPr>
                        <a:t>住宅型</a:t>
                      </a:r>
                      <a:r>
                        <a:rPr kumimoji="1" lang="ja-JP" altLang="en-US" dirty="0">
                          <a:latin typeface="メイリオ" panose="020B0604030504040204" pitchFamily="50" charset="-128"/>
                          <a:ea typeface="+mn-ea"/>
                        </a:rPr>
                        <a:t>老人ホーム</a:t>
                      </a:r>
                      <a:endParaRPr kumimoji="1" lang="en-US" altLang="ja-JP" dirty="0">
                        <a:latin typeface="メイリオ" panose="020B0604030504040204" pitchFamily="50" charset="-128"/>
                        <a:ea typeface="+mn-ea"/>
                      </a:endParaRPr>
                    </a:p>
                    <a:p>
                      <a:pPr marL="268288" indent="0" algn="l"/>
                      <a:r>
                        <a:rPr kumimoji="1" lang="zh-TW" altLang="en-US" dirty="0">
                          <a:latin typeface="メイリオ" panose="020B0604030504040204" pitchFamily="50" charset="-128"/>
                          <a:ea typeface="メイリオ" panose="020B0604030504040204" pitchFamily="50" charset="-128"/>
                        </a:rPr>
                        <a:t>介護老人保健施設</a:t>
                      </a:r>
                      <a:endParaRPr kumimoji="1" lang="en-US" altLang="zh-TW" dirty="0">
                        <a:latin typeface="メイリオ" panose="020B0604030504040204" pitchFamily="50" charset="-128"/>
                        <a:ea typeface="メイリオ" panose="020B0604030504040204" pitchFamily="50" charset="-128"/>
                      </a:endParaRPr>
                    </a:p>
                    <a:p>
                      <a:pPr marL="268288" indent="0" algn="l"/>
                      <a:r>
                        <a:rPr kumimoji="1" lang="zh-TW" altLang="en-US" dirty="0">
                          <a:latin typeface="メイリオ" panose="020B0604030504040204" pitchFamily="50" charset="-128"/>
                          <a:ea typeface="メイリオ" panose="020B0604030504040204" pitchFamily="50" charset="-128"/>
                        </a:rPr>
                        <a:t>介護療養型医療施設</a:t>
                      </a:r>
                      <a:endParaRPr kumimoji="1" lang="en-US" altLang="zh-TW" dirty="0">
                        <a:latin typeface="メイリオ" panose="020B0604030504040204" pitchFamily="50" charset="-128"/>
                        <a:ea typeface="メイリオ" panose="020B0604030504040204" pitchFamily="50" charset="-128"/>
                      </a:endParaRPr>
                    </a:p>
                    <a:p>
                      <a:pPr marL="268288" indent="0" algn="l"/>
                      <a:r>
                        <a:rPr kumimoji="1" lang="ja-JP" altLang="en-US" sz="1800" b="0" i="0" kern="1200" dirty="0">
                          <a:solidFill>
                            <a:schemeClr val="dk1"/>
                          </a:solidFill>
                          <a:effectLst/>
                          <a:latin typeface="+mn-lt"/>
                          <a:ea typeface="+mn-ea"/>
                          <a:cs typeface="+mn-cs"/>
                        </a:rPr>
                        <a:t>ケアハウス　他</a:t>
                      </a:r>
                      <a:endParaRPr kumimoji="1" lang="en-US" altLang="ja-JP" dirty="0">
                        <a:latin typeface="メイリオ" panose="020B0604030504040204" pitchFamily="50" charset="-128"/>
                        <a:ea typeface="+mn-ea"/>
                      </a:endParaRPr>
                    </a:p>
                    <a:p>
                      <a:pPr marL="268288" indent="-268288" algn="l"/>
                      <a:r>
                        <a:rPr kumimoji="1" lang="ja-JP" altLang="en-US" dirty="0">
                          <a:latin typeface="メイリオ" panose="020B0604030504040204" pitchFamily="50" charset="-128"/>
                          <a:ea typeface="+mn-ea"/>
                        </a:rPr>
                        <a:t>〇その他</a:t>
                      </a:r>
                      <a:endParaRPr kumimoji="1" lang="en-US" altLang="ja-JP" dirty="0">
                        <a:latin typeface="メイリオ" panose="020B0604030504040204" pitchFamily="50" charset="-128"/>
                        <a:ea typeface="+mn-ea"/>
                      </a:endParaRPr>
                    </a:p>
                    <a:p>
                      <a:pPr marL="268288" indent="-268288" algn="l"/>
                      <a:r>
                        <a:rPr kumimoji="1" lang="ja-JP" altLang="en-US" dirty="0">
                          <a:latin typeface="メイリオ" panose="020B0604030504040204" pitchFamily="50" charset="-128"/>
                          <a:ea typeface="+mn-ea"/>
                        </a:rPr>
                        <a:t>　サービス付き高齢者向け住宅等</a:t>
                      </a:r>
                    </a:p>
                  </a:txBody>
                  <a:tcPr anchor="ctr"/>
                </a:tc>
                <a:extLst>
                  <a:ext uri="{0D108BD9-81ED-4DB2-BD59-A6C34878D82A}">
                    <a16:rowId xmlns:a16="http://schemas.microsoft.com/office/drawing/2014/main" val="4227150830"/>
                  </a:ext>
                </a:extLst>
              </a:tr>
              <a:tr h="274480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dirty="0">
                          <a:latin typeface="メイリオ" panose="020B0604030504040204" pitchFamily="50" charset="-128"/>
                          <a:ea typeface="メイリオ" panose="020B0604030504040204" pitchFamily="50" charset="-128"/>
                        </a:rPr>
                        <a:t>ターミナルケア</a:t>
                      </a:r>
                      <a:endParaRPr kumimoji="1" lang="en-US" altLang="ja-JP" dirty="0">
                        <a:latin typeface="メイリオ" panose="020B0604030504040204" pitchFamily="50" charset="-128"/>
                        <a:ea typeface="メイリオ"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dirty="0">
                        <a:latin typeface="メイリオ" panose="020B0604030504040204" pitchFamily="50" charset="-128"/>
                        <a:ea typeface="メイリオ"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latin typeface="メイリオ" panose="020B0604030504040204" pitchFamily="50" charset="-128"/>
                          <a:ea typeface="メイリオ" panose="020B0604030504040204" pitchFamily="50" charset="-128"/>
                        </a:rPr>
                        <a:t>(</a:t>
                      </a:r>
                      <a:r>
                        <a:rPr kumimoji="1" lang="ja-JP" altLang="en-US" dirty="0">
                          <a:latin typeface="メイリオ" panose="020B0604030504040204" pitchFamily="50" charset="-128"/>
                          <a:ea typeface="+mn-ea"/>
                        </a:rPr>
                        <a:t>終末期医療</a:t>
                      </a:r>
                      <a:r>
                        <a:rPr kumimoji="1" lang="en-US" altLang="ja-JP" dirty="0">
                          <a:latin typeface="メイリオ" panose="020B0604030504040204" pitchFamily="50" charset="-128"/>
                          <a:ea typeface="メイリオ" panose="020B0604030504040204" pitchFamily="50" charset="-128"/>
                        </a:rPr>
                        <a:t>)</a:t>
                      </a:r>
                      <a:endParaRPr kumimoji="1" lang="ja-JP" altLang="en-US" dirty="0">
                        <a:latin typeface="メイリオ" panose="020B0604030504040204" pitchFamily="50" charset="-128"/>
                        <a:ea typeface="メイリオ"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latin typeface="メイリオ" panose="020B0604030504040204" pitchFamily="50" charset="-128"/>
                          <a:ea typeface="+mn-ea"/>
                        </a:rPr>
                        <a:t>ターミナルケアとは、病気や寿命で余命がわずかになった人に対して医療的・看護的・介護的なケアをすることです。精神的・身体的な苦痛やストレスなどを緩和して、生活の質（</a:t>
                      </a:r>
                      <a:r>
                        <a:rPr kumimoji="1" lang="en-US" altLang="ja-JP" dirty="0">
                          <a:latin typeface="メイリオ" panose="020B0604030504040204" pitchFamily="50" charset="-128"/>
                          <a:ea typeface="+mn-ea"/>
                        </a:rPr>
                        <a:t>QOL</a:t>
                      </a:r>
                      <a:r>
                        <a:rPr kumimoji="1" lang="ja-JP" altLang="en-US" dirty="0">
                          <a:latin typeface="メイリオ" panose="020B0604030504040204" pitchFamily="50" charset="-128"/>
                          <a:ea typeface="+mn-ea"/>
                        </a:rPr>
                        <a:t>＝クオリティ・オブ・ライフ）を保つことを目的としています。</a:t>
                      </a:r>
                      <a:endParaRPr kumimoji="1" lang="en-US" altLang="ja-JP" dirty="0">
                        <a:latin typeface="メイリオ" panose="020B0604030504040204" pitchFamily="50" charset="-128"/>
                        <a:ea typeface="メイリオ" panose="020B0604030504040204" pitchFamily="50" charset="-128"/>
                      </a:endParaRPr>
                    </a:p>
                  </a:txBody>
                  <a:tcPr anchor="ctr"/>
                </a:tc>
                <a:tc>
                  <a:txBody>
                    <a:bodyPr/>
                    <a:lstStyle/>
                    <a:p>
                      <a:pPr algn="l"/>
                      <a:r>
                        <a:rPr kumimoji="1" lang="ja-JP" altLang="en-US" dirty="0">
                          <a:latin typeface="メイリオ" panose="020B0604030504040204" pitchFamily="50" charset="-128"/>
                          <a:ea typeface="+mn-ea"/>
                        </a:rPr>
                        <a:t>〇</a:t>
                      </a:r>
                      <a:r>
                        <a:rPr lang="ja-JP" altLang="en-US" dirty="0"/>
                        <a:t>意思表明（リヴィング・ウイル）を書面で提出</a:t>
                      </a:r>
                      <a:endParaRPr lang="en-US" altLang="ja-JP" dirty="0"/>
                    </a:p>
                    <a:p>
                      <a:pPr algn="l"/>
                      <a:r>
                        <a:rPr lang="ja-JP" altLang="en-US" dirty="0"/>
                        <a:t>（変更可）</a:t>
                      </a:r>
                      <a:endParaRPr kumimoji="1" lang="en-US" altLang="ja-JP" dirty="0">
                        <a:latin typeface="メイリオ" panose="020B0604030504040204" pitchFamily="50" charset="-128"/>
                        <a:ea typeface="+mn-ea"/>
                      </a:endParaRPr>
                    </a:p>
                    <a:p>
                      <a:pPr algn="l"/>
                      <a:r>
                        <a:rPr kumimoji="1" lang="ja-JP" altLang="en-US" dirty="0">
                          <a:latin typeface="メイリオ" panose="020B0604030504040204" pitchFamily="50" charset="-128"/>
                          <a:ea typeface="+mn-ea"/>
                        </a:rPr>
                        <a:t>① 輸液</a:t>
                      </a:r>
                    </a:p>
                    <a:p>
                      <a:pPr algn="l"/>
                      <a:r>
                        <a:rPr kumimoji="1" lang="ja-JP" altLang="en-US" dirty="0">
                          <a:latin typeface="メイリオ" panose="020B0604030504040204" pitchFamily="50" charset="-128"/>
                          <a:ea typeface="+mn-ea"/>
                        </a:rPr>
                        <a:t>② 中心静脈栄養</a:t>
                      </a:r>
                    </a:p>
                    <a:p>
                      <a:pPr algn="l"/>
                      <a:r>
                        <a:rPr kumimoji="1" lang="ja-JP" altLang="en-US" dirty="0">
                          <a:latin typeface="メイリオ" panose="020B0604030504040204" pitchFamily="50" charset="-128"/>
                          <a:ea typeface="+mn-ea"/>
                        </a:rPr>
                        <a:t>③ 経管栄養（胃瘻を含む）</a:t>
                      </a:r>
                    </a:p>
                    <a:p>
                      <a:pPr algn="l"/>
                      <a:r>
                        <a:rPr kumimoji="1" lang="ja-JP" altLang="en-US" dirty="0">
                          <a:latin typeface="メイリオ" panose="020B0604030504040204" pitchFamily="50" charset="-128"/>
                          <a:ea typeface="+mn-ea"/>
                        </a:rPr>
                        <a:t>④ 昇圧剤の投与</a:t>
                      </a:r>
                    </a:p>
                    <a:p>
                      <a:pPr algn="l"/>
                      <a:r>
                        <a:rPr kumimoji="1" lang="ja-JP" altLang="en-US" dirty="0">
                          <a:latin typeface="メイリオ" panose="020B0604030504040204" pitchFamily="50" charset="-128"/>
                          <a:ea typeface="+mn-ea"/>
                        </a:rPr>
                        <a:t>⑤（心肺停止時の）蘇生術</a:t>
                      </a:r>
                    </a:p>
                    <a:p>
                      <a:pPr algn="l"/>
                      <a:r>
                        <a:rPr kumimoji="1" lang="ja-JP" altLang="en-US" dirty="0">
                          <a:latin typeface="メイリオ" panose="020B0604030504040204" pitchFamily="50" charset="-128"/>
                          <a:ea typeface="+mn-ea"/>
                        </a:rPr>
                        <a:t>⑥ 人工呼吸器</a:t>
                      </a:r>
                      <a:endParaRPr kumimoji="1" lang="en-US" altLang="ja-JP" dirty="0">
                        <a:latin typeface="メイリオ" panose="020B0604030504040204" pitchFamily="50" charset="-128"/>
                        <a:ea typeface="+mn-ea"/>
                      </a:endParaRPr>
                    </a:p>
                  </a:txBody>
                  <a:tcPr anchor="ctr"/>
                </a:tc>
                <a:extLst>
                  <a:ext uri="{0D108BD9-81ED-4DB2-BD59-A6C34878D82A}">
                    <a16:rowId xmlns:a16="http://schemas.microsoft.com/office/drawing/2014/main" val="4127714675"/>
                  </a:ext>
                </a:extLst>
              </a:tr>
            </a:tbl>
          </a:graphicData>
        </a:graphic>
      </p:graphicFrame>
      <p:sp>
        <p:nvSpPr>
          <p:cNvPr id="5" name="Text Box 5"/>
          <p:cNvSpPr txBox="1">
            <a:spLocks noChangeArrowheads="1"/>
          </p:cNvSpPr>
          <p:nvPr/>
        </p:nvSpPr>
        <p:spPr bwMode="auto">
          <a:xfrm>
            <a:off x="0" y="172994"/>
            <a:ext cx="7086600" cy="447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txBody>
          <a:bodyPr wrap="none" lIns="70910" tIns="8485" rIns="70910" bIns="8485" anchor="ctr" anchorCtr="0">
            <a:no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a:lnSpc>
                <a:spcPct val="100000"/>
              </a:lnSpc>
              <a:spcBef>
                <a:spcPct val="0"/>
              </a:spcBef>
              <a:buNone/>
            </a:pPr>
            <a:r>
              <a:rPr lang="ja-JP" altLang="en-US" sz="32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言い残したいことのチェック</a:t>
            </a:r>
            <a:r>
              <a:rPr lang="en-US" altLang="ja-JP" sz="32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(1)</a:t>
            </a:r>
          </a:p>
        </p:txBody>
      </p:sp>
      <p:sp>
        <p:nvSpPr>
          <p:cNvPr id="3" name="スライド番号プレースホルダー 2"/>
          <p:cNvSpPr>
            <a:spLocks noGrp="1"/>
          </p:cNvSpPr>
          <p:nvPr>
            <p:ph type="sldNum" sz="quarter" idx="12"/>
          </p:nvPr>
        </p:nvSpPr>
        <p:spPr/>
        <p:txBody>
          <a:bodyPr/>
          <a:lstStyle/>
          <a:p>
            <a:fld id="{3D9753B0-3E50-4523-BA08-32032CD16CB9}" type="slidenum">
              <a:rPr kumimoji="1" lang="ja-JP" altLang="en-US" smtClean="0"/>
              <a:t>7</a:t>
            </a:fld>
            <a:endParaRPr kumimoji="1" lang="ja-JP" altLang="en-US"/>
          </a:p>
        </p:txBody>
      </p:sp>
    </p:spTree>
    <p:extLst>
      <p:ext uri="{BB962C8B-B14F-4D97-AF65-F5344CB8AC3E}">
        <p14:creationId xmlns:p14="http://schemas.microsoft.com/office/powerpoint/2010/main" val="35968585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7522D7-CED9-FA94-EABB-FF97B4C2A65F}"/>
            </a:ext>
          </a:extLst>
        </p:cNvPr>
        <p:cNvGrpSpPr/>
        <p:nvPr/>
      </p:nvGrpSpPr>
      <p:grpSpPr>
        <a:xfrm>
          <a:off x="0" y="0"/>
          <a:ext cx="0" cy="0"/>
          <a:chOff x="0" y="0"/>
          <a:chExt cx="0" cy="0"/>
        </a:xfrm>
      </p:grpSpPr>
      <p:graphicFrame>
        <p:nvGraphicFramePr>
          <p:cNvPr id="9" name="表 8">
            <a:extLst>
              <a:ext uri="{FF2B5EF4-FFF2-40B4-BE49-F238E27FC236}">
                <a16:creationId xmlns:a16="http://schemas.microsoft.com/office/drawing/2014/main" id="{40E67CA6-72A4-741E-2131-ECD15512284B}"/>
              </a:ext>
            </a:extLst>
          </p:cNvPr>
          <p:cNvGraphicFramePr>
            <a:graphicFrameLocks noGrp="1"/>
          </p:cNvGraphicFramePr>
          <p:nvPr>
            <p:extLst>
              <p:ext uri="{D42A27DB-BD31-4B8C-83A1-F6EECF244321}">
                <p14:modId xmlns:p14="http://schemas.microsoft.com/office/powerpoint/2010/main" val="2302397572"/>
              </p:ext>
            </p:extLst>
          </p:nvPr>
        </p:nvGraphicFramePr>
        <p:xfrm>
          <a:off x="117087" y="737713"/>
          <a:ext cx="8909825" cy="5997385"/>
        </p:xfrm>
        <a:graphic>
          <a:graphicData uri="http://schemas.openxmlformats.org/drawingml/2006/table">
            <a:tbl>
              <a:tblPr firstRow="1" bandRow="1">
                <a:tableStyleId>{21E4AEA4-8DFA-4A89-87EB-49C32662AFE0}</a:tableStyleId>
              </a:tblPr>
              <a:tblGrid>
                <a:gridCol w="1835468">
                  <a:extLst>
                    <a:ext uri="{9D8B030D-6E8A-4147-A177-3AD203B41FA5}">
                      <a16:colId xmlns:a16="http://schemas.microsoft.com/office/drawing/2014/main" val="1060387777"/>
                    </a:ext>
                  </a:extLst>
                </a:gridCol>
                <a:gridCol w="4013349">
                  <a:extLst>
                    <a:ext uri="{9D8B030D-6E8A-4147-A177-3AD203B41FA5}">
                      <a16:colId xmlns:a16="http://schemas.microsoft.com/office/drawing/2014/main" val="905254560"/>
                    </a:ext>
                  </a:extLst>
                </a:gridCol>
                <a:gridCol w="3061008">
                  <a:extLst>
                    <a:ext uri="{9D8B030D-6E8A-4147-A177-3AD203B41FA5}">
                      <a16:colId xmlns:a16="http://schemas.microsoft.com/office/drawing/2014/main" val="1653598663"/>
                    </a:ext>
                  </a:extLst>
                </a:gridCol>
              </a:tblGrid>
              <a:tr h="441436">
                <a:tc>
                  <a:txBody>
                    <a:bodyPr/>
                    <a:lstStyle/>
                    <a:p>
                      <a:pPr algn="ctr"/>
                      <a:r>
                        <a:rPr kumimoji="1" lang="ja-JP" altLang="en-US" dirty="0">
                          <a:latin typeface="メイリオ" panose="020B0604030504040204" pitchFamily="50" charset="-128"/>
                          <a:ea typeface="メイリオ" panose="020B0604030504040204" pitchFamily="50" charset="-128"/>
                        </a:rPr>
                        <a:t>項　目</a:t>
                      </a:r>
                    </a:p>
                  </a:txBody>
                  <a:tcPr anchor="ctr"/>
                </a:tc>
                <a:tc>
                  <a:txBody>
                    <a:bodyPr/>
                    <a:lstStyle/>
                    <a:p>
                      <a:pPr algn="ctr"/>
                      <a:r>
                        <a:rPr kumimoji="1" lang="ja-JP" altLang="en-US" dirty="0">
                          <a:latin typeface="メイリオ" panose="020B0604030504040204" pitchFamily="50" charset="-128"/>
                          <a:ea typeface="メイリオ" panose="020B0604030504040204" pitchFamily="50" charset="-128"/>
                        </a:rPr>
                        <a:t>内　　容</a:t>
                      </a:r>
                    </a:p>
                  </a:txBody>
                  <a:tcPr anchor="ctr"/>
                </a:tc>
                <a:tc>
                  <a:txBody>
                    <a:bodyPr/>
                    <a:lstStyle/>
                    <a:p>
                      <a:pPr algn="ctr"/>
                      <a:r>
                        <a:rPr kumimoji="1" lang="ja-JP" altLang="en-US" dirty="0">
                          <a:latin typeface="メイリオ" panose="020B0604030504040204" pitchFamily="50" charset="-128"/>
                          <a:ea typeface="メイリオ" panose="020B0604030504040204" pitchFamily="50" charset="-128"/>
                        </a:rPr>
                        <a:t>備　考</a:t>
                      </a:r>
                    </a:p>
                  </a:txBody>
                  <a:tcPr anchor="ctr"/>
                </a:tc>
                <a:extLst>
                  <a:ext uri="{0D108BD9-81ED-4DB2-BD59-A6C34878D82A}">
                    <a16:rowId xmlns:a16="http://schemas.microsoft.com/office/drawing/2014/main" val="3362224787"/>
                  </a:ext>
                </a:extLst>
              </a:tr>
              <a:tr h="176574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dirty="0">
                          <a:latin typeface="メイリオ" panose="020B0604030504040204" pitchFamily="50" charset="-128"/>
                          <a:ea typeface="メイリオ" panose="020B0604030504040204" pitchFamily="50" charset="-128"/>
                        </a:rPr>
                        <a:t>葬儀</a:t>
                      </a:r>
                    </a:p>
                  </a:txBody>
                  <a:tcPr anchor="ctr"/>
                </a:tc>
                <a:tc>
                  <a:txBody>
                    <a:bodyPr/>
                    <a:lstStyle/>
                    <a:p>
                      <a:pPr marL="180975" indent="-180975" algn="l"/>
                      <a:r>
                        <a:rPr kumimoji="1" lang="ja-JP" altLang="en-US" dirty="0">
                          <a:latin typeface="メイリオ" panose="020B0604030504040204" pitchFamily="50" charset="-128"/>
                          <a:ea typeface="+mn-ea"/>
                        </a:rPr>
                        <a:t>①葬儀社の依頼先</a:t>
                      </a:r>
                    </a:p>
                    <a:p>
                      <a:pPr marL="180975" indent="-180975" algn="l"/>
                      <a:r>
                        <a:rPr kumimoji="1" lang="ja-JP" altLang="en-US" dirty="0">
                          <a:latin typeface="メイリオ" panose="020B0604030504040204" pitchFamily="50" charset="-128"/>
                          <a:ea typeface="+mn-ea"/>
                        </a:rPr>
                        <a:t>②葬儀参列者の範囲</a:t>
                      </a:r>
                      <a:r>
                        <a:rPr kumimoji="1" lang="en-US" altLang="ja-JP" dirty="0">
                          <a:latin typeface="メイリオ" panose="020B0604030504040204" pitchFamily="50" charset="-128"/>
                          <a:ea typeface="+mn-ea"/>
                        </a:rPr>
                        <a:t>(</a:t>
                      </a:r>
                      <a:r>
                        <a:rPr kumimoji="1" lang="ja-JP" altLang="en-US" dirty="0">
                          <a:latin typeface="メイリオ" panose="020B0604030504040204" pitchFamily="50" charset="-128"/>
                          <a:ea typeface="+mn-ea"/>
                        </a:rPr>
                        <a:t>家族のみか</a:t>
                      </a:r>
                      <a:r>
                        <a:rPr kumimoji="1" lang="en-US" altLang="ja-JP" dirty="0">
                          <a:latin typeface="メイリオ" panose="020B0604030504040204" pitchFamily="50" charset="-128"/>
                          <a:ea typeface="+mn-ea"/>
                        </a:rPr>
                        <a:t>)</a:t>
                      </a:r>
                    </a:p>
                    <a:p>
                      <a:pPr marL="180975" indent="-180975" algn="l"/>
                      <a:r>
                        <a:rPr kumimoji="1" lang="ja-JP" altLang="en-US" dirty="0">
                          <a:latin typeface="メイリオ" panose="020B0604030504040204" pitchFamily="50" charset="-128"/>
                          <a:ea typeface="+mn-ea"/>
                        </a:rPr>
                        <a:t>③葬儀の予算やお布施の額</a:t>
                      </a:r>
                    </a:p>
                    <a:p>
                      <a:pPr marL="180975" indent="-180975" algn="l"/>
                      <a:r>
                        <a:rPr kumimoji="1" lang="ja-JP" altLang="en-US" dirty="0">
                          <a:latin typeface="メイリオ" panose="020B0604030504040204" pitchFamily="50" charset="-128"/>
                          <a:ea typeface="+mn-ea"/>
                        </a:rPr>
                        <a:t>④葬儀費用の負担人</a:t>
                      </a:r>
                      <a:endParaRPr kumimoji="1" lang="en-US" altLang="ja-JP" dirty="0">
                        <a:latin typeface="メイリオ" panose="020B0604030504040204" pitchFamily="50" charset="-128"/>
                        <a:ea typeface="+mn-ea"/>
                      </a:endParaRPr>
                    </a:p>
                    <a:p>
                      <a:pPr marL="180975" indent="-180975" algn="l"/>
                      <a:r>
                        <a:rPr kumimoji="1" lang="ja-JP" altLang="en-US" dirty="0">
                          <a:latin typeface="メイリオ" panose="020B0604030504040204" pitchFamily="50" charset="-128"/>
                          <a:ea typeface="+mn-ea"/>
                        </a:rPr>
                        <a:t>⑤遠隔地の墓の扱いや相談先</a:t>
                      </a:r>
                    </a:p>
                    <a:p>
                      <a:pPr marL="180975" indent="-180975" algn="l"/>
                      <a:r>
                        <a:rPr kumimoji="1" lang="ja-JP" altLang="en-US" u="sng" dirty="0">
                          <a:latin typeface="メイリオ" panose="020B0604030504040204" pitchFamily="50" charset="-128"/>
                          <a:ea typeface="+mn-ea"/>
                        </a:rPr>
                        <a:t>⑥法要</a:t>
                      </a:r>
                      <a:r>
                        <a:rPr kumimoji="1" lang="ja-JP" altLang="en-US" dirty="0">
                          <a:latin typeface="メイリオ" panose="020B0604030504040204" pitchFamily="50" charset="-128"/>
                          <a:ea typeface="+mn-ea"/>
                        </a:rPr>
                        <a:t>出席者の範囲、お布施の額</a:t>
                      </a:r>
                      <a:endParaRPr kumimoji="1" lang="en-US" altLang="ja-JP" dirty="0">
                        <a:latin typeface="メイリオ" panose="020B0604030504040204" pitchFamily="50" charset="-128"/>
                        <a:ea typeface="+mn-ea"/>
                      </a:endParaRPr>
                    </a:p>
                  </a:txBody>
                  <a:tcPr anchor="ctr"/>
                </a:tc>
                <a:tc>
                  <a:txBody>
                    <a:bodyPr/>
                    <a:lstStyle/>
                    <a:p>
                      <a:pPr algn="l"/>
                      <a:r>
                        <a:rPr kumimoji="1" lang="ja-JP" altLang="en-US" dirty="0">
                          <a:latin typeface="メイリオ" panose="020B0604030504040204" pitchFamily="50" charset="-128"/>
                          <a:ea typeface="+mn-ea"/>
                        </a:rPr>
                        <a:t>〇葬祭費</a:t>
                      </a:r>
                      <a:r>
                        <a:rPr kumimoji="1" lang="en-US" altLang="ja-JP" dirty="0">
                          <a:latin typeface="メイリオ" panose="020B0604030504040204" pitchFamily="50" charset="-128"/>
                          <a:ea typeface="+mn-ea"/>
                        </a:rPr>
                        <a:t>(</a:t>
                      </a:r>
                      <a:r>
                        <a:rPr kumimoji="1" lang="ja-JP" altLang="en-US" dirty="0">
                          <a:latin typeface="メイリオ" panose="020B0604030504040204" pitchFamily="50" charset="-128"/>
                          <a:ea typeface="+mn-ea"/>
                        </a:rPr>
                        <a:t>国保・後期高齢</a:t>
                      </a:r>
                      <a:r>
                        <a:rPr kumimoji="1" lang="en-US" altLang="ja-JP" dirty="0">
                          <a:latin typeface="メイリオ" panose="020B0604030504040204" pitchFamily="50" charset="-128"/>
                          <a:ea typeface="+mn-ea"/>
                        </a:rPr>
                        <a:t>)</a:t>
                      </a:r>
                    </a:p>
                    <a:p>
                      <a:pPr marL="266700" indent="0" algn="l">
                        <a:tabLst>
                          <a:tab pos="266700" algn="l"/>
                        </a:tabLst>
                      </a:pPr>
                      <a:r>
                        <a:rPr kumimoji="1" lang="en-US" altLang="ja-JP" sz="1800" b="0" i="0" kern="1200" dirty="0">
                          <a:solidFill>
                            <a:schemeClr val="dk1"/>
                          </a:solidFill>
                          <a:effectLst/>
                          <a:latin typeface="+mn-lt"/>
                          <a:ea typeface="+mn-ea"/>
                          <a:cs typeface="+mn-cs"/>
                        </a:rPr>
                        <a:t>3</a:t>
                      </a:r>
                      <a:r>
                        <a:rPr kumimoji="1" lang="ja-JP" altLang="en-US" sz="1800" b="0" i="0" kern="1200" dirty="0">
                          <a:solidFill>
                            <a:schemeClr val="dk1"/>
                          </a:solidFill>
                          <a:effectLst/>
                          <a:latin typeface="+mn-lt"/>
                          <a:ea typeface="+mn-ea"/>
                          <a:cs typeface="+mn-cs"/>
                        </a:rPr>
                        <a:t>万～</a:t>
                      </a:r>
                      <a:r>
                        <a:rPr kumimoji="1" lang="en-US" altLang="ja-JP" sz="1800" b="0" i="0" kern="1200" dirty="0">
                          <a:solidFill>
                            <a:schemeClr val="dk1"/>
                          </a:solidFill>
                          <a:effectLst/>
                          <a:latin typeface="+mn-lt"/>
                          <a:ea typeface="+mn-ea"/>
                          <a:cs typeface="+mn-cs"/>
                        </a:rPr>
                        <a:t>7</a:t>
                      </a:r>
                      <a:r>
                        <a:rPr kumimoji="1" lang="ja-JP" altLang="en-US" sz="1800" b="0" i="0" kern="1200" dirty="0">
                          <a:solidFill>
                            <a:schemeClr val="dk1"/>
                          </a:solidFill>
                          <a:effectLst/>
                          <a:latin typeface="+mn-lt"/>
                          <a:ea typeface="+mn-ea"/>
                          <a:cs typeface="+mn-cs"/>
                        </a:rPr>
                        <a:t>万円</a:t>
                      </a:r>
                      <a:endParaRPr kumimoji="1" lang="en-US" altLang="ja-JP" dirty="0">
                        <a:latin typeface="メイリオ" panose="020B0604030504040204" pitchFamily="50" charset="-128"/>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latin typeface="メイリオ" panose="020B0604030504040204" pitchFamily="50" charset="-128"/>
                          <a:ea typeface="+mn-ea"/>
                        </a:rPr>
                        <a:t>〇葬儀の積立制度</a:t>
                      </a:r>
                      <a:endParaRPr kumimoji="1" lang="en-US" altLang="ja-JP" dirty="0">
                        <a:latin typeface="メイリオ" panose="020B0604030504040204" pitchFamily="50" charset="-128"/>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latin typeface="メイリオ" panose="020B0604030504040204" pitchFamily="50" charset="-128"/>
                          <a:ea typeface="+mn-ea"/>
                        </a:rPr>
                        <a:t>〇遺影の用意</a:t>
                      </a:r>
                    </a:p>
                    <a:p>
                      <a:pPr algn="l"/>
                      <a:endParaRPr kumimoji="1" lang="en-US" altLang="ja-JP"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2339456908"/>
                  </a:ext>
                </a:extLst>
              </a:tr>
              <a:tr h="235554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latin typeface="メイリオ" panose="020B0604030504040204" pitchFamily="50" charset="-128"/>
                          <a:ea typeface="メイリオ" panose="020B0604030504040204" pitchFamily="50" charset="-128"/>
                        </a:rPr>
                        <a:t>(</a:t>
                      </a:r>
                      <a:r>
                        <a:rPr kumimoji="1" lang="ja-JP" altLang="en-US" dirty="0">
                          <a:latin typeface="メイリオ" panose="020B0604030504040204" pitchFamily="50" charset="-128"/>
                          <a:ea typeface="メイリオ" panose="020B0604030504040204" pitchFamily="50" charset="-128"/>
                        </a:rPr>
                        <a:t>葬儀の注意点</a:t>
                      </a:r>
                      <a:r>
                        <a:rPr kumimoji="1" lang="en-US" altLang="ja-JP" dirty="0">
                          <a:latin typeface="メイリオ" panose="020B0604030504040204" pitchFamily="50" charset="-128"/>
                          <a:ea typeface="メイリオ" panose="020B0604030504040204" pitchFamily="50" charset="-128"/>
                        </a:rPr>
                        <a:t>)</a:t>
                      </a:r>
                      <a:endParaRPr kumimoji="1" lang="ja-JP" altLang="en-US" dirty="0">
                        <a:latin typeface="メイリオ" panose="020B0604030504040204" pitchFamily="50" charset="-128"/>
                        <a:ea typeface="メイリオ" panose="020B0604030504040204" pitchFamily="50" charset="-128"/>
                      </a:endParaRPr>
                    </a:p>
                  </a:txBody>
                  <a:tcPr anchor="ctr"/>
                </a:tc>
                <a:tc gridSpan="2">
                  <a:txBody>
                    <a:bodyPr/>
                    <a:lstStyle/>
                    <a:p>
                      <a:pPr marL="180975" indent="-180975" algn="l"/>
                      <a:r>
                        <a:rPr kumimoji="1" lang="ja-JP" altLang="en-US" dirty="0">
                          <a:latin typeface="メイリオ" panose="020B0604030504040204" pitchFamily="50" charset="-128"/>
                          <a:ea typeface="+mn-ea"/>
                        </a:rPr>
                        <a:t>①費用を抑えすぎた結果、後悔する葬儀になることもある</a:t>
                      </a:r>
                    </a:p>
                    <a:p>
                      <a:pPr marL="180975" indent="-180975" algn="l"/>
                      <a:r>
                        <a:rPr kumimoji="1" lang="ja-JP" altLang="en-US" dirty="0">
                          <a:latin typeface="メイリオ" panose="020B0604030504040204" pitchFamily="50" charset="-128"/>
                          <a:ea typeface="+mn-ea"/>
                        </a:rPr>
                        <a:t>　　</a:t>
                      </a:r>
                      <a:r>
                        <a:rPr kumimoji="1" lang="en-US" altLang="ja-JP" dirty="0">
                          <a:latin typeface="メイリオ" panose="020B0604030504040204" pitchFamily="50" charset="-128"/>
                          <a:ea typeface="+mn-ea"/>
                        </a:rPr>
                        <a:t>(</a:t>
                      </a:r>
                      <a:r>
                        <a:rPr kumimoji="1" lang="ja-JP" altLang="en-US" dirty="0">
                          <a:latin typeface="メイリオ" panose="020B0604030504040204" pitchFamily="50" charset="-128"/>
                          <a:ea typeface="+mn-ea"/>
                        </a:rPr>
                        <a:t>自分の気持ちの整理がつかない</a:t>
                      </a:r>
                      <a:r>
                        <a:rPr kumimoji="1" lang="en-US" altLang="ja-JP" dirty="0">
                          <a:latin typeface="メイリオ" panose="020B0604030504040204" pitchFamily="50" charset="-128"/>
                          <a:ea typeface="+mn-ea"/>
                        </a:rPr>
                        <a:t>)</a:t>
                      </a:r>
                    </a:p>
                    <a:p>
                      <a:pPr marL="628650" indent="-628650" algn="l"/>
                      <a:r>
                        <a:rPr kumimoji="1" lang="en-US" altLang="ja-JP" dirty="0">
                          <a:latin typeface="メイリオ" panose="020B0604030504040204" pitchFamily="50" charset="-128"/>
                          <a:ea typeface="+mn-ea"/>
                        </a:rPr>
                        <a:t>      (</a:t>
                      </a:r>
                      <a:r>
                        <a:rPr kumimoji="1" lang="ja-JP" altLang="en-US" dirty="0">
                          <a:latin typeface="メイリオ" panose="020B0604030504040204" pitchFamily="50" charset="-128"/>
                          <a:ea typeface="+mn-ea"/>
                        </a:rPr>
                        <a:t>「大切な人の死」の悲しみを癒したり、故人を偲ぶ場を提供できるのは葬儀を行う人</a:t>
                      </a:r>
                      <a:r>
                        <a:rPr kumimoji="1" lang="en-US" altLang="ja-JP" dirty="0">
                          <a:latin typeface="メイリオ" panose="020B0604030504040204" pitchFamily="50" charset="-128"/>
                          <a:ea typeface="+mn-ea"/>
                        </a:rPr>
                        <a:t>)</a:t>
                      </a:r>
                    </a:p>
                    <a:p>
                      <a:pPr marL="180975" indent="-180975" algn="l"/>
                      <a:r>
                        <a:rPr kumimoji="1" lang="en-US" altLang="ja-JP" dirty="0">
                          <a:latin typeface="メイリオ" panose="020B0604030504040204" pitchFamily="50" charset="-128"/>
                          <a:ea typeface="+mn-ea"/>
                        </a:rPr>
                        <a:t>      (</a:t>
                      </a:r>
                      <a:r>
                        <a:rPr kumimoji="1" lang="ja-JP" altLang="en-US" dirty="0">
                          <a:latin typeface="メイリオ" panose="020B0604030504040204" pitchFamily="50" charset="-128"/>
                          <a:ea typeface="+mn-ea"/>
                        </a:rPr>
                        <a:t>家族・親族間や故人の友人・知人とのトラブル</a:t>
                      </a:r>
                      <a:r>
                        <a:rPr kumimoji="1" lang="en-US" altLang="ja-JP" dirty="0">
                          <a:latin typeface="メイリオ" panose="020B0604030504040204" pitchFamily="50" charset="-128"/>
                          <a:ea typeface="+mn-ea"/>
                        </a:rPr>
                        <a:t>)</a:t>
                      </a:r>
                    </a:p>
                    <a:p>
                      <a:pPr marL="180975" indent="-180975" algn="l"/>
                      <a:r>
                        <a:rPr kumimoji="1" lang="ja-JP" altLang="en-US" dirty="0">
                          <a:latin typeface="メイリオ" panose="020B0604030504040204" pitchFamily="50" charset="-128"/>
                          <a:ea typeface="+mn-ea"/>
                        </a:rPr>
                        <a:t>②葬儀の見積もりをもらう</a:t>
                      </a:r>
                    </a:p>
                    <a:p>
                      <a:pPr marL="180975" indent="-180975" algn="l"/>
                      <a:r>
                        <a:rPr kumimoji="1" lang="ja-JP" altLang="en-US" dirty="0">
                          <a:latin typeface="メイリオ" panose="020B0604030504040204" pitchFamily="50" charset="-128"/>
                          <a:ea typeface="+mn-ea"/>
                        </a:rPr>
                        <a:t>③訃報連絡先、菩提寺の連絡先や宗派などを確認しておく</a:t>
                      </a:r>
                      <a:endParaRPr kumimoji="1" lang="en-US" altLang="ja-JP" dirty="0">
                        <a:latin typeface="メイリオ" panose="020B0604030504040204" pitchFamily="50" charset="-128"/>
                        <a:ea typeface="+mn-ea"/>
                      </a:endParaRPr>
                    </a:p>
                    <a:p>
                      <a:pPr marL="180975" indent="-180975" algn="l"/>
                      <a:r>
                        <a:rPr kumimoji="1" lang="ja-JP" altLang="en-US" dirty="0">
                          <a:latin typeface="メイリオ" panose="020B0604030504040204" pitchFamily="50" charset="-128"/>
                          <a:ea typeface="+mn-ea"/>
                        </a:rPr>
                        <a:t>④葬儀方法や供養方法は一人で決めない</a:t>
                      </a:r>
                      <a:endParaRPr kumimoji="1" lang="en-US" altLang="ja-JP" dirty="0">
                        <a:latin typeface="メイリオ" panose="020B0604030504040204" pitchFamily="50" charset="-128"/>
                        <a:ea typeface="+mn-ea"/>
                      </a:endParaRPr>
                    </a:p>
                  </a:txBody>
                  <a:tcPr anchor="ctr"/>
                </a:tc>
                <a:tc hMerge="1">
                  <a:txBody>
                    <a:bodyPr/>
                    <a:lstStyle/>
                    <a:p>
                      <a:pPr algn="l"/>
                      <a:endParaRPr kumimoji="1" lang="en-US" altLang="ja-JP"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2733769014"/>
                  </a:ext>
                </a:extLst>
              </a:tr>
              <a:tr h="143466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dirty="0">
                          <a:latin typeface="メイリオ" panose="020B0604030504040204" pitchFamily="50" charset="-128"/>
                          <a:ea typeface="メイリオ" panose="020B0604030504040204" pitchFamily="50" charset="-128"/>
                        </a:rPr>
                        <a:t>お墓</a:t>
                      </a:r>
                    </a:p>
                  </a:txBody>
                  <a:tcPr anchor="ctr"/>
                </a:tc>
                <a:tc>
                  <a:txBody>
                    <a:bodyPr/>
                    <a:lstStyle/>
                    <a:p>
                      <a:pPr algn="l"/>
                      <a:r>
                        <a:rPr kumimoji="1" lang="ja-JP" altLang="en-US" dirty="0">
                          <a:latin typeface="メイリオ" panose="020B0604030504040204" pitchFamily="50" charset="-128"/>
                          <a:ea typeface="メイリオ" panose="020B0604030504040204" pitchFamily="50" charset="-128"/>
                        </a:rPr>
                        <a:t>①納骨場所</a:t>
                      </a:r>
                    </a:p>
                    <a:p>
                      <a:pPr algn="l"/>
                      <a:r>
                        <a:rPr kumimoji="1" lang="ja-JP" altLang="en-US" dirty="0">
                          <a:latin typeface="メイリオ" panose="020B0604030504040204" pitchFamily="50" charset="-128"/>
                          <a:ea typeface="+mn-ea"/>
                        </a:rPr>
                        <a:t>②残された人が故人を偲ぶ場所</a:t>
                      </a:r>
                      <a:endParaRPr kumimoji="1" lang="en-US" altLang="ja-JP" dirty="0">
                        <a:latin typeface="メイリオ" panose="020B0604030504040204" pitchFamily="50" charset="-128"/>
                        <a:ea typeface="+mn-ea"/>
                      </a:endParaRPr>
                    </a:p>
                    <a:p>
                      <a:pPr algn="l"/>
                      <a:r>
                        <a:rPr kumimoji="1" lang="ja-JP" altLang="en-US" dirty="0">
                          <a:latin typeface="メイリオ" panose="020B0604030504040204" pitchFamily="50" charset="-128"/>
                          <a:ea typeface="+mn-ea"/>
                        </a:rPr>
                        <a:t>③その他の供養方法</a:t>
                      </a:r>
                    </a:p>
                    <a:p>
                      <a:pPr marL="87313" indent="0" algn="l"/>
                      <a:r>
                        <a:rPr kumimoji="1" lang="ja-JP" altLang="en-US" dirty="0">
                          <a:latin typeface="メイリオ" panose="020B0604030504040204" pitchFamily="50" charset="-128"/>
                          <a:ea typeface="+mn-ea"/>
                        </a:rPr>
                        <a:t>散骨や樹木葬、納骨堂や永代供養墓</a:t>
                      </a:r>
                      <a:endParaRPr kumimoji="1" lang="ja-JP" altLang="en-US" dirty="0">
                        <a:latin typeface="メイリオ" panose="020B0604030504040204" pitchFamily="50" charset="-128"/>
                        <a:ea typeface="メイリオ" panose="020B0604030504040204" pitchFamily="50" charset="-128"/>
                      </a:endParaRPr>
                    </a:p>
                  </a:txBody>
                  <a:tcPr anchor="ctr"/>
                </a:tc>
                <a:tc>
                  <a:txBody>
                    <a:bodyPr/>
                    <a:lstStyle/>
                    <a:p>
                      <a:pPr marL="268288" indent="-268288" algn="l"/>
                      <a:r>
                        <a:rPr kumimoji="1" lang="ja-JP" altLang="en-US" dirty="0">
                          <a:latin typeface="メイリオ" panose="020B0604030504040204" pitchFamily="50" charset="-128"/>
                          <a:ea typeface="+mn-ea"/>
                        </a:rPr>
                        <a:t>〇遺骨の移転には「改葬許可申請書」が必要</a:t>
                      </a:r>
                    </a:p>
                    <a:p>
                      <a:pPr marL="268288" indent="-268288" algn="l"/>
                      <a:r>
                        <a:rPr kumimoji="1" lang="ja-JP" altLang="en-US" dirty="0">
                          <a:latin typeface="メイリオ" panose="020B0604030504040204" pitchFamily="50" charset="-128"/>
                          <a:ea typeface="+mn-ea"/>
                        </a:rPr>
                        <a:t>〇墓じまい</a:t>
                      </a:r>
                      <a:endParaRPr kumimoji="1" lang="en-US" altLang="ja-JP" dirty="0">
                        <a:latin typeface="メイリオ" panose="020B0604030504040204" pitchFamily="50" charset="-128"/>
                        <a:ea typeface="+mn-ea"/>
                      </a:endParaRPr>
                    </a:p>
                    <a:p>
                      <a:pPr marL="268288" indent="-268288" algn="l"/>
                      <a:r>
                        <a:rPr kumimoji="1" lang="ja-JP" altLang="en-US" dirty="0">
                          <a:latin typeface="メイリオ" panose="020B0604030504040204" pitchFamily="50" charset="-128"/>
                          <a:ea typeface="+mn-ea"/>
                        </a:rPr>
                        <a:t>〇関係者全員の同意</a:t>
                      </a:r>
                      <a:endParaRPr kumimoji="1" lang="ja-JP" altLang="en-US"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766450962"/>
                  </a:ext>
                </a:extLst>
              </a:tr>
            </a:tbl>
          </a:graphicData>
        </a:graphic>
      </p:graphicFrame>
      <p:sp>
        <p:nvSpPr>
          <p:cNvPr id="5" name="Text Box 5">
            <a:extLst>
              <a:ext uri="{FF2B5EF4-FFF2-40B4-BE49-F238E27FC236}">
                <a16:creationId xmlns:a16="http://schemas.microsoft.com/office/drawing/2014/main" id="{5BCF19C2-996F-5D08-E425-E8DE238AFCCA}"/>
              </a:ext>
            </a:extLst>
          </p:cNvPr>
          <p:cNvSpPr txBox="1">
            <a:spLocks noChangeArrowheads="1"/>
          </p:cNvSpPr>
          <p:nvPr/>
        </p:nvSpPr>
        <p:spPr bwMode="auto">
          <a:xfrm>
            <a:off x="0" y="167136"/>
            <a:ext cx="7086600" cy="447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txBody>
          <a:bodyPr wrap="none" lIns="70910" tIns="8485" rIns="70910" bIns="8485" anchor="ctr" anchorCtr="0">
            <a:no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a:lnSpc>
                <a:spcPct val="100000"/>
              </a:lnSpc>
              <a:spcBef>
                <a:spcPct val="0"/>
              </a:spcBef>
              <a:buNone/>
            </a:pPr>
            <a:r>
              <a:rPr lang="ja-JP" altLang="en-US" sz="32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言い残したいことのチェック</a:t>
            </a:r>
            <a:r>
              <a:rPr lang="en-US" altLang="ja-JP" sz="32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(2)</a:t>
            </a:r>
          </a:p>
        </p:txBody>
      </p:sp>
      <p:sp>
        <p:nvSpPr>
          <p:cNvPr id="3" name="スライド番号プレースホルダー 2">
            <a:extLst>
              <a:ext uri="{FF2B5EF4-FFF2-40B4-BE49-F238E27FC236}">
                <a16:creationId xmlns:a16="http://schemas.microsoft.com/office/drawing/2014/main" id="{8869A8AC-E280-7423-CBC0-7660F6CC0ECD}"/>
              </a:ext>
            </a:extLst>
          </p:cNvPr>
          <p:cNvSpPr>
            <a:spLocks noGrp="1"/>
          </p:cNvSpPr>
          <p:nvPr>
            <p:ph type="sldNum" sz="quarter" idx="12"/>
          </p:nvPr>
        </p:nvSpPr>
        <p:spPr/>
        <p:txBody>
          <a:bodyPr/>
          <a:lstStyle/>
          <a:p>
            <a:fld id="{3D9753B0-3E50-4523-BA08-32032CD16CB9}" type="slidenum">
              <a:rPr kumimoji="1" lang="ja-JP" altLang="en-US" smtClean="0"/>
              <a:t>8</a:t>
            </a:fld>
            <a:endParaRPr kumimoji="1" lang="ja-JP" altLang="en-US"/>
          </a:p>
        </p:txBody>
      </p:sp>
    </p:spTree>
    <p:extLst>
      <p:ext uri="{BB962C8B-B14F-4D97-AF65-F5344CB8AC3E}">
        <p14:creationId xmlns:p14="http://schemas.microsoft.com/office/powerpoint/2010/main" val="2750697524"/>
      </p:ext>
    </p:extLst>
  </p:cSld>
  <p:clrMapOvr>
    <a:masterClrMapping/>
  </p:clrMapOvr>
</p:sld>
</file>

<file path=ppt/theme/theme1.xml><?xml version="1.0" encoding="utf-8"?>
<a:theme xmlns:a="http://schemas.openxmlformats.org/drawingml/2006/main" name="Office テーマ">
  <a:themeElements>
    <a:clrScheme name="ユーザー定義 1">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1941</Words>
  <Application>Microsoft Office PowerPoint</Application>
  <PresentationFormat>画面に合わせる (4:3)</PresentationFormat>
  <Paragraphs>286</Paragraphs>
  <Slides>12</Slides>
  <Notes>12</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12</vt:i4>
      </vt:variant>
    </vt:vector>
  </HeadingPairs>
  <TitlesOfParts>
    <vt:vector size="17" baseType="lpstr">
      <vt:lpstr>Meiryo UI</vt:lpstr>
      <vt:lpstr>メイリオ</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2014-08-21T00:29:15Z</dcterms:created>
  <dcterms:modified xsi:type="dcterms:W3CDTF">2024-11-26T02:15:23Z</dcterms:modified>
</cp:coreProperties>
</file>