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4"/>
  </p:notesMasterIdLst>
  <p:handoutMasterIdLst>
    <p:handoutMasterId r:id="rId15"/>
  </p:handoutMasterIdLst>
  <p:sldIdLst>
    <p:sldId id="409" r:id="rId2"/>
    <p:sldId id="402" r:id="rId3"/>
    <p:sldId id="881" r:id="rId4"/>
    <p:sldId id="893" r:id="rId5"/>
    <p:sldId id="895" r:id="rId6"/>
    <p:sldId id="898" r:id="rId7"/>
    <p:sldId id="897" r:id="rId8"/>
    <p:sldId id="900" r:id="rId9"/>
    <p:sldId id="902" r:id="rId10"/>
    <p:sldId id="901" r:id="rId11"/>
    <p:sldId id="899" r:id="rId12"/>
    <p:sldId id="403" r:id="rId13"/>
  </p:sldIdLst>
  <p:sldSz cx="9144000" cy="6858000" type="screen4x3"/>
  <p:notesSz cx="10020300" cy="68897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5624" userDrawn="1">
          <p15:clr>
            <a:srgbClr val="A4A3A4"/>
          </p15:clr>
        </p15:guide>
        <p15:guide id="5" orient="horz" pos="1842" userDrawn="1">
          <p15:clr>
            <a:srgbClr val="A4A3A4"/>
          </p15:clr>
        </p15:guide>
      </p15:sldGuideLst>
    </p:ext>
    <p:ext uri="{2D200454-40CA-4A62-9FC3-DE9A4176ACB9}">
      <p15:notesGuideLst xmlns:p15="http://schemas.microsoft.com/office/powerpoint/2012/main">
        <p15:guide id="1" orient="horz" pos="2169" userDrawn="1">
          <p15:clr>
            <a:srgbClr val="A4A3A4"/>
          </p15:clr>
        </p15:guide>
        <p15:guide id="2" pos="31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3366"/>
    <a:srgbClr val="E6E6E6"/>
    <a:srgbClr val="FFCCFF"/>
    <a:srgbClr val="CCFF66"/>
    <a:srgbClr val="444D26"/>
    <a:srgbClr val="D3F7A7"/>
    <a:srgbClr val="FFCC66"/>
    <a:srgbClr val="CCFFCC"/>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94" autoAdjust="0"/>
    <p:restoredTop sz="92420" autoAdjust="0"/>
  </p:normalViewPr>
  <p:slideViewPr>
    <p:cSldViewPr snapToGrid="0" showGuides="1">
      <p:cViewPr varScale="1">
        <p:scale>
          <a:sx n="94" d="100"/>
          <a:sy n="94" d="100"/>
        </p:scale>
        <p:origin x="408" y="90"/>
      </p:cViewPr>
      <p:guideLst>
        <p:guide pos="5624"/>
        <p:guide orient="horz" pos="1842"/>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19" d="100"/>
          <a:sy n="119" d="100"/>
        </p:scale>
        <p:origin x="-2022" y="-102"/>
      </p:cViewPr>
      <p:guideLst>
        <p:guide orient="horz" pos="2169"/>
        <p:guide pos="31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E5CD6F-2D6C-45F6-84CE-8339EC48E80B}" type="doc">
      <dgm:prSet loTypeId="urn:microsoft.com/office/officeart/2005/8/layout/cycle7" loCatId="cycle" qsTypeId="urn:microsoft.com/office/officeart/2005/8/quickstyle/simple1" qsCatId="simple" csTypeId="urn:microsoft.com/office/officeart/2005/8/colors/colorful2" csCatId="colorful" phldr="1"/>
      <dgm:spPr/>
      <dgm:t>
        <a:bodyPr/>
        <a:lstStyle/>
        <a:p>
          <a:endParaRPr kumimoji="1" lang="ja-JP" altLang="en-US"/>
        </a:p>
      </dgm:t>
    </dgm:pt>
    <dgm:pt modelId="{79317B6B-0D91-405B-BB81-B5324A1C9E25}">
      <dgm:prSet phldrT="[テキスト]" custT="1"/>
      <dgm:spPr>
        <a:solidFill>
          <a:schemeClr val="accent3">
            <a:lumMod val="75000"/>
          </a:schemeClr>
        </a:solidFill>
      </dgm:spPr>
      <dgm:t>
        <a:bodyPr/>
        <a:lstStyle/>
        <a:p>
          <a:r>
            <a:rPr kumimoji="1" lang="ja-JP" altLang="en-US" sz="1600" dirty="0"/>
            <a:t>経済プラン</a:t>
          </a:r>
        </a:p>
      </dgm:t>
    </dgm:pt>
    <dgm:pt modelId="{E2BA1F14-8D06-4709-89B9-E1CA7A3A8D9D}" type="parTrans" cxnId="{D31DAB20-B724-4F33-B42C-867862FD2C47}">
      <dgm:prSet/>
      <dgm:spPr/>
      <dgm:t>
        <a:bodyPr/>
        <a:lstStyle/>
        <a:p>
          <a:endParaRPr kumimoji="1" lang="ja-JP" altLang="en-US" sz="1400"/>
        </a:p>
      </dgm:t>
    </dgm:pt>
    <dgm:pt modelId="{2CF60DD3-BDFB-4456-8F72-2D000AE1B983}" type="sibTrans" cxnId="{D31DAB20-B724-4F33-B42C-867862FD2C47}">
      <dgm:prSet custT="1"/>
      <dgm:spPr/>
      <dgm:t>
        <a:bodyPr/>
        <a:lstStyle/>
        <a:p>
          <a:endParaRPr kumimoji="1" lang="ja-JP" altLang="en-US" sz="1400"/>
        </a:p>
      </dgm:t>
    </dgm:pt>
    <dgm:pt modelId="{8F001F55-54AA-4350-A5E5-8C87DCD38CA0}">
      <dgm:prSet phldrT="[テキスト]" custT="1"/>
      <dgm:spPr>
        <a:solidFill>
          <a:srgbClr val="FF0000"/>
        </a:solidFill>
      </dgm:spPr>
      <dgm:t>
        <a:bodyPr/>
        <a:lstStyle/>
        <a:p>
          <a:pPr algn="l">
            <a:spcAft>
              <a:spcPts val="0"/>
            </a:spcAft>
          </a:pPr>
          <a:r>
            <a:rPr kumimoji="1" lang="ja-JP" altLang="en-US" sz="1600" dirty="0"/>
            <a:t>　心身の</a:t>
          </a:r>
        </a:p>
        <a:p>
          <a:pPr algn="ctr">
            <a:spcAft>
              <a:spcPct val="35000"/>
            </a:spcAft>
          </a:pPr>
          <a:r>
            <a:rPr kumimoji="1" lang="ja-JP" altLang="en-US" sz="1600" dirty="0"/>
            <a:t>健康管理プラン</a:t>
          </a:r>
        </a:p>
      </dgm:t>
    </dgm:pt>
    <dgm:pt modelId="{CB59EEAA-A5DF-4A5E-B093-D77AD9CF36F1}" type="parTrans" cxnId="{F816E1A8-4C40-4F32-974B-1ADFC60600D0}">
      <dgm:prSet/>
      <dgm:spPr/>
      <dgm:t>
        <a:bodyPr/>
        <a:lstStyle/>
        <a:p>
          <a:endParaRPr kumimoji="1" lang="ja-JP" altLang="en-US" sz="1400"/>
        </a:p>
      </dgm:t>
    </dgm:pt>
    <dgm:pt modelId="{0ADDF537-BD34-455F-A2C0-B0D011054B3C}" type="sibTrans" cxnId="{F816E1A8-4C40-4F32-974B-1ADFC60600D0}">
      <dgm:prSet custT="1"/>
      <dgm:spPr/>
      <dgm:t>
        <a:bodyPr/>
        <a:lstStyle/>
        <a:p>
          <a:endParaRPr kumimoji="1" lang="ja-JP" altLang="en-US" sz="1400"/>
        </a:p>
      </dgm:t>
    </dgm:pt>
    <dgm:pt modelId="{E1CDFFC7-9258-45EC-8496-D394C6541B8D}">
      <dgm:prSet phldrT="[テキスト]" custT="1"/>
      <dgm:spPr>
        <a:solidFill>
          <a:schemeClr val="accent6">
            <a:lumMod val="75000"/>
          </a:schemeClr>
        </a:solidFill>
      </dgm:spPr>
      <dgm:t>
        <a:bodyPr/>
        <a:lstStyle/>
        <a:p>
          <a:pPr>
            <a:spcAft>
              <a:spcPts val="0"/>
            </a:spcAft>
          </a:pPr>
          <a:r>
            <a:rPr kumimoji="1" lang="ja-JP" altLang="en-US" sz="1600" dirty="0">
              <a:latin typeface="+mn-ea"/>
              <a:ea typeface="+mn-ea"/>
            </a:rPr>
            <a:t>キャリア開発プラン</a:t>
          </a:r>
          <a:endParaRPr kumimoji="1" lang="en-US" altLang="ja-JP" sz="1600" dirty="0">
            <a:latin typeface="+mn-ea"/>
            <a:ea typeface="+mn-ea"/>
          </a:endParaRPr>
        </a:p>
        <a:p>
          <a:pPr>
            <a:spcAft>
              <a:spcPts val="0"/>
            </a:spcAft>
          </a:pPr>
          <a:r>
            <a:rPr kumimoji="1" lang="ja-JP" altLang="en-US" sz="1600" dirty="0">
              <a:latin typeface="+mn-ea"/>
              <a:ea typeface="+mn-ea"/>
            </a:rPr>
            <a:t>職業・趣味</a:t>
          </a:r>
          <a:endParaRPr kumimoji="1" lang="en-US" altLang="ja-JP" sz="1600" dirty="0">
            <a:latin typeface="+mn-ea"/>
            <a:ea typeface="+mn-ea"/>
          </a:endParaRPr>
        </a:p>
      </dgm:t>
    </dgm:pt>
    <dgm:pt modelId="{85F0F8AF-48A0-4D7D-BC0E-1C466C7D6B71}" type="parTrans" cxnId="{25C1CA93-A4A5-4848-A9B1-D19B7C3DD6E3}">
      <dgm:prSet/>
      <dgm:spPr/>
      <dgm:t>
        <a:bodyPr/>
        <a:lstStyle/>
        <a:p>
          <a:endParaRPr kumimoji="1" lang="ja-JP" altLang="en-US" sz="1400"/>
        </a:p>
      </dgm:t>
    </dgm:pt>
    <dgm:pt modelId="{D4787890-4986-465A-9A1B-CAC948F9171F}" type="sibTrans" cxnId="{25C1CA93-A4A5-4848-A9B1-D19B7C3DD6E3}">
      <dgm:prSet custT="1"/>
      <dgm:spPr/>
      <dgm:t>
        <a:bodyPr/>
        <a:lstStyle/>
        <a:p>
          <a:endParaRPr kumimoji="1" lang="ja-JP" altLang="en-US" sz="1400"/>
        </a:p>
      </dgm:t>
    </dgm:pt>
    <dgm:pt modelId="{50C0B39B-36E3-4C15-9971-DF2D6D394609}" type="pres">
      <dgm:prSet presAssocID="{66E5CD6F-2D6C-45F6-84CE-8339EC48E80B}" presName="Name0" presStyleCnt="0">
        <dgm:presLayoutVars>
          <dgm:dir/>
          <dgm:resizeHandles val="exact"/>
        </dgm:presLayoutVars>
      </dgm:prSet>
      <dgm:spPr/>
    </dgm:pt>
    <dgm:pt modelId="{816E4AE3-F695-4CEE-85DA-F64BFF0D59A4}" type="pres">
      <dgm:prSet presAssocID="{79317B6B-0D91-405B-BB81-B5324A1C9E25}" presName="node" presStyleLbl="node1" presStyleIdx="0" presStyleCnt="3" custScaleX="128834">
        <dgm:presLayoutVars>
          <dgm:bulletEnabled val="1"/>
        </dgm:presLayoutVars>
      </dgm:prSet>
      <dgm:spPr/>
    </dgm:pt>
    <dgm:pt modelId="{DA8417BE-954C-4AEB-A684-E2E51A13CE7B}" type="pres">
      <dgm:prSet presAssocID="{2CF60DD3-BDFB-4456-8F72-2D000AE1B983}" presName="sibTrans" presStyleLbl="sibTrans2D1" presStyleIdx="0" presStyleCnt="3" custScaleX="121861" custScaleY="207657"/>
      <dgm:spPr/>
    </dgm:pt>
    <dgm:pt modelId="{E370355D-799B-4F20-9A33-4E787F10E8AA}" type="pres">
      <dgm:prSet presAssocID="{2CF60DD3-BDFB-4456-8F72-2D000AE1B983}" presName="connectorText" presStyleLbl="sibTrans2D1" presStyleIdx="0" presStyleCnt="3"/>
      <dgm:spPr/>
    </dgm:pt>
    <dgm:pt modelId="{08184E33-D4B0-4F8F-82A8-E455135FDA24}" type="pres">
      <dgm:prSet presAssocID="{8F001F55-54AA-4350-A5E5-8C87DCD38CA0}" presName="node" presStyleLbl="node1" presStyleIdx="1" presStyleCnt="3" custScaleX="128834" custRadScaleRad="128531" custRadScaleInc="-15414">
        <dgm:presLayoutVars>
          <dgm:bulletEnabled val="1"/>
        </dgm:presLayoutVars>
      </dgm:prSet>
      <dgm:spPr/>
    </dgm:pt>
    <dgm:pt modelId="{9AD59D0F-BF5D-4931-AE67-ECBC2A888DD5}" type="pres">
      <dgm:prSet presAssocID="{0ADDF537-BD34-455F-A2C0-B0D011054B3C}" presName="sibTrans" presStyleLbl="sibTrans2D1" presStyleIdx="1" presStyleCnt="3" custScaleX="112859" custScaleY="148774"/>
      <dgm:spPr/>
    </dgm:pt>
    <dgm:pt modelId="{E65C3170-1728-4984-923F-42B55B50EDCB}" type="pres">
      <dgm:prSet presAssocID="{0ADDF537-BD34-455F-A2C0-B0D011054B3C}" presName="connectorText" presStyleLbl="sibTrans2D1" presStyleIdx="1" presStyleCnt="3"/>
      <dgm:spPr/>
    </dgm:pt>
    <dgm:pt modelId="{A3BDFB82-085F-4252-AE88-2A0A8AA22EE6}" type="pres">
      <dgm:prSet presAssocID="{E1CDFFC7-9258-45EC-8496-D394C6541B8D}" presName="node" presStyleLbl="node1" presStyleIdx="2" presStyleCnt="3" custScaleX="128834" custRadScaleRad="113416" custRadScaleInc="10590">
        <dgm:presLayoutVars>
          <dgm:bulletEnabled val="1"/>
        </dgm:presLayoutVars>
      </dgm:prSet>
      <dgm:spPr/>
    </dgm:pt>
    <dgm:pt modelId="{73EA7BF2-D559-4468-8BF4-D5B7B84E6949}" type="pres">
      <dgm:prSet presAssocID="{D4787890-4986-465A-9A1B-CAC948F9171F}" presName="sibTrans" presStyleLbl="sibTrans2D1" presStyleIdx="2" presStyleCnt="3" custScaleX="135844" custScaleY="203436"/>
      <dgm:spPr/>
    </dgm:pt>
    <dgm:pt modelId="{408E2CCF-A495-45BD-B159-82F5CDBD01AF}" type="pres">
      <dgm:prSet presAssocID="{D4787890-4986-465A-9A1B-CAC948F9171F}" presName="connectorText" presStyleLbl="sibTrans2D1" presStyleIdx="2" presStyleCnt="3"/>
      <dgm:spPr/>
    </dgm:pt>
  </dgm:ptLst>
  <dgm:cxnLst>
    <dgm:cxn modelId="{311B2F1C-F475-4B56-B7C5-31A28F473FA0}" type="presOf" srcId="{0ADDF537-BD34-455F-A2C0-B0D011054B3C}" destId="{9AD59D0F-BF5D-4931-AE67-ECBC2A888DD5}" srcOrd="0" destOrd="0" presId="urn:microsoft.com/office/officeart/2005/8/layout/cycle7"/>
    <dgm:cxn modelId="{D31DAB20-B724-4F33-B42C-867862FD2C47}" srcId="{66E5CD6F-2D6C-45F6-84CE-8339EC48E80B}" destId="{79317B6B-0D91-405B-BB81-B5324A1C9E25}" srcOrd="0" destOrd="0" parTransId="{E2BA1F14-8D06-4709-89B9-E1CA7A3A8D9D}" sibTransId="{2CF60DD3-BDFB-4456-8F72-2D000AE1B983}"/>
    <dgm:cxn modelId="{183F2E39-B9E4-4678-8D88-C29D73AEB715}" type="presOf" srcId="{0ADDF537-BD34-455F-A2C0-B0D011054B3C}" destId="{E65C3170-1728-4984-923F-42B55B50EDCB}" srcOrd="1" destOrd="0" presId="urn:microsoft.com/office/officeart/2005/8/layout/cycle7"/>
    <dgm:cxn modelId="{6799C53B-9805-4A13-B8FF-BAC6352D479D}" type="presOf" srcId="{2CF60DD3-BDFB-4456-8F72-2D000AE1B983}" destId="{E370355D-799B-4F20-9A33-4E787F10E8AA}" srcOrd="1" destOrd="0" presId="urn:microsoft.com/office/officeart/2005/8/layout/cycle7"/>
    <dgm:cxn modelId="{364CB267-DF67-4414-857C-1994B09A9C37}" type="presOf" srcId="{79317B6B-0D91-405B-BB81-B5324A1C9E25}" destId="{816E4AE3-F695-4CEE-85DA-F64BFF0D59A4}" srcOrd="0" destOrd="0" presId="urn:microsoft.com/office/officeart/2005/8/layout/cycle7"/>
    <dgm:cxn modelId="{F738C567-5999-4764-B9A9-DCCB5551493A}" type="presOf" srcId="{8F001F55-54AA-4350-A5E5-8C87DCD38CA0}" destId="{08184E33-D4B0-4F8F-82A8-E455135FDA24}" srcOrd="0" destOrd="0" presId="urn:microsoft.com/office/officeart/2005/8/layout/cycle7"/>
    <dgm:cxn modelId="{54B56874-3591-4363-9C86-5F026F5152A8}" type="presOf" srcId="{E1CDFFC7-9258-45EC-8496-D394C6541B8D}" destId="{A3BDFB82-085F-4252-AE88-2A0A8AA22EE6}" srcOrd="0" destOrd="0" presId="urn:microsoft.com/office/officeart/2005/8/layout/cycle7"/>
    <dgm:cxn modelId="{25C1CA93-A4A5-4848-A9B1-D19B7C3DD6E3}" srcId="{66E5CD6F-2D6C-45F6-84CE-8339EC48E80B}" destId="{E1CDFFC7-9258-45EC-8496-D394C6541B8D}" srcOrd="2" destOrd="0" parTransId="{85F0F8AF-48A0-4D7D-BC0E-1C466C7D6B71}" sibTransId="{D4787890-4986-465A-9A1B-CAC948F9171F}"/>
    <dgm:cxn modelId="{F816E1A8-4C40-4F32-974B-1ADFC60600D0}" srcId="{66E5CD6F-2D6C-45F6-84CE-8339EC48E80B}" destId="{8F001F55-54AA-4350-A5E5-8C87DCD38CA0}" srcOrd="1" destOrd="0" parTransId="{CB59EEAA-A5DF-4A5E-B093-D77AD9CF36F1}" sibTransId="{0ADDF537-BD34-455F-A2C0-B0D011054B3C}"/>
    <dgm:cxn modelId="{CD7E58AE-824B-4743-B053-D053A3FDC5A7}" type="presOf" srcId="{2CF60DD3-BDFB-4456-8F72-2D000AE1B983}" destId="{DA8417BE-954C-4AEB-A684-E2E51A13CE7B}" srcOrd="0" destOrd="0" presId="urn:microsoft.com/office/officeart/2005/8/layout/cycle7"/>
    <dgm:cxn modelId="{7868F3E0-CA7B-4651-8857-E483CB8F6C95}" type="presOf" srcId="{D4787890-4986-465A-9A1B-CAC948F9171F}" destId="{73EA7BF2-D559-4468-8BF4-D5B7B84E6949}" srcOrd="0" destOrd="0" presId="urn:microsoft.com/office/officeart/2005/8/layout/cycle7"/>
    <dgm:cxn modelId="{59C23DE8-45BD-4AEE-8A33-EB59CEAF64B2}" type="presOf" srcId="{D4787890-4986-465A-9A1B-CAC948F9171F}" destId="{408E2CCF-A495-45BD-B159-82F5CDBD01AF}" srcOrd="1" destOrd="0" presId="urn:microsoft.com/office/officeart/2005/8/layout/cycle7"/>
    <dgm:cxn modelId="{AEC079F3-1DEE-44D1-B95E-E581AB70DBAF}" type="presOf" srcId="{66E5CD6F-2D6C-45F6-84CE-8339EC48E80B}" destId="{50C0B39B-36E3-4C15-9971-DF2D6D394609}" srcOrd="0" destOrd="0" presId="urn:microsoft.com/office/officeart/2005/8/layout/cycle7"/>
    <dgm:cxn modelId="{6370F4BB-0AB2-40E7-91B5-A3F807794779}" type="presParOf" srcId="{50C0B39B-36E3-4C15-9971-DF2D6D394609}" destId="{816E4AE3-F695-4CEE-85DA-F64BFF0D59A4}" srcOrd="0" destOrd="0" presId="urn:microsoft.com/office/officeart/2005/8/layout/cycle7"/>
    <dgm:cxn modelId="{9C0B08F7-9405-482C-A08A-FBFA5943451E}" type="presParOf" srcId="{50C0B39B-36E3-4C15-9971-DF2D6D394609}" destId="{DA8417BE-954C-4AEB-A684-E2E51A13CE7B}" srcOrd="1" destOrd="0" presId="urn:microsoft.com/office/officeart/2005/8/layout/cycle7"/>
    <dgm:cxn modelId="{B263B11F-788D-43C3-BD2D-D017A270451F}" type="presParOf" srcId="{DA8417BE-954C-4AEB-A684-E2E51A13CE7B}" destId="{E370355D-799B-4F20-9A33-4E787F10E8AA}" srcOrd="0" destOrd="0" presId="urn:microsoft.com/office/officeart/2005/8/layout/cycle7"/>
    <dgm:cxn modelId="{F872BAE0-5BE4-41B9-8EE1-71D85083A8E1}" type="presParOf" srcId="{50C0B39B-36E3-4C15-9971-DF2D6D394609}" destId="{08184E33-D4B0-4F8F-82A8-E455135FDA24}" srcOrd="2" destOrd="0" presId="urn:microsoft.com/office/officeart/2005/8/layout/cycle7"/>
    <dgm:cxn modelId="{A2D7AE7C-3A1B-4BEB-A934-612419D08163}" type="presParOf" srcId="{50C0B39B-36E3-4C15-9971-DF2D6D394609}" destId="{9AD59D0F-BF5D-4931-AE67-ECBC2A888DD5}" srcOrd="3" destOrd="0" presId="urn:microsoft.com/office/officeart/2005/8/layout/cycle7"/>
    <dgm:cxn modelId="{1BB72059-8C4F-45B0-A316-F814D2FF4177}" type="presParOf" srcId="{9AD59D0F-BF5D-4931-AE67-ECBC2A888DD5}" destId="{E65C3170-1728-4984-923F-42B55B50EDCB}" srcOrd="0" destOrd="0" presId="urn:microsoft.com/office/officeart/2005/8/layout/cycle7"/>
    <dgm:cxn modelId="{AB40BB87-ABA0-4676-BE00-0AAB0DA86FE9}" type="presParOf" srcId="{50C0B39B-36E3-4C15-9971-DF2D6D394609}" destId="{A3BDFB82-085F-4252-AE88-2A0A8AA22EE6}" srcOrd="4" destOrd="0" presId="urn:microsoft.com/office/officeart/2005/8/layout/cycle7"/>
    <dgm:cxn modelId="{E87A2894-8DDC-4482-863E-D67322B69536}" type="presParOf" srcId="{50C0B39B-36E3-4C15-9971-DF2D6D394609}" destId="{73EA7BF2-D559-4468-8BF4-D5B7B84E6949}" srcOrd="5" destOrd="0" presId="urn:microsoft.com/office/officeart/2005/8/layout/cycle7"/>
    <dgm:cxn modelId="{0058888B-49F2-4A67-8A75-67C3912F8D48}" type="presParOf" srcId="{73EA7BF2-D559-4468-8BF4-D5B7B84E6949}" destId="{408E2CCF-A495-45BD-B159-82F5CDBD01AF}"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E4AE3-F695-4CEE-85DA-F64BFF0D59A4}">
      <dsp:nvSpPr>
        <dsp:cNvPr id="0" name=""/>
        <dsp:cNvSpPr/>
      </dsp:nvSpPr>
      <dsp:spPr>
        <a:xfrm>
          <a:off x="1868022" y="698"/>
          <a:ext cx="2363705" cy="917345"/>
        </a:xfrm>
        <a:prstGeom prst="roundRect">
          <a:avLst>
            <a:gd name="adj" fmla="val 1000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t>経済プラン</a:t>
          </a:r>
        </a:p>
      </dsp:txBody>
      <dsp:txXfrm>
        <a:off x="1894890" y="27566"/>
        <a:ext cx="2309969" cy="863609"/>
      </dsp:txXfrm>
    </dsp:sp>
    <dsp:sp modelId="{DA8417BE-954C-4AEB-A684-E2E51A13CE7B}">
      <dsp:nvSpPr>
        <dsp:cNvPr id="0" name=""/>
        <dsp:cNvSpPr/>
      </dsp:nvSpPr>
      <dsp:spPr>
        <a:xfrm rot="3222622">
          <a:off x="3340304" y="1397993"/>
          <a:ext cx="1287164" cy="666726"/>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p>
      </dsp:txBody>
      <dsp:txXfrm>
        <a:off x="3540322" y="1531338"/>
        <a:ext cx="887128" cy="400036"/>
      </dsp:txXfrm>
    </dsp:sp>
    <dsp:sp modelId="{08184E33-D4B0-4F8F-82A8-E455135FDA24}">
      <dsp:nvSpPr>
        <dsp:cNvPr id="0" name=""/>
        <dsp:cNvSpPr/>
      </dsp:nvSpPr>
      <dsp:spPr>
        <a:xfrm>
          <a:off x="3736045" y="2544668"/>
          <a:ext cx="2363705" cy="917345"/>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ts val="0"/>
            </a:spcAft>
            <a:buNone/>
          </a:pPr>
          <a:r>
            <a:rPr kumimoji="1" lang="ja-JP" altLang="en-US" sz="1600" kern="1200" dirty="0"/>
            <a:t>　心身の</a:t>
          </a:r>
        </a:p>
        <a:p>
          <a:pPr marL="0" lvl="0" indent="0" algn="ctr" defTabSz="711200">
            <a:lnSpc>
              <a:spcPct val="90000"/>
            </a:lnSpc>
            <a:spcBef>
              <a:spcPct val="0"/>
            </a:spcBef>
            <a:spcAft>
              <a:spcPct val="35000"/>
            </a:spcAft>
            <a:buNone/>
          </a:pPr>
          <a:r>
            <a:rPr kumimoji="1" lang="ja-JP" altLang="en-US" sz="1600" kern="1200" dirty="0"/>
            <a:t>健康管理プラン</a:t>
          </a:r>
        </a:p>
      </dsp:txBody>
      <dsp:txXfrm>
        <a:off x="3762913" y="2571536"/>
        <a:ext cx="2309969" cy="863609"/>
      </dsp:txXfrm>
    </dsp:sp>
    <dsp:sp modelId="{9AD59D0F-BF5D-4931-AE67-ECBC2A888DD5}">
      <dsp:nvSpPr>
        <dsp:cNvPr id="0" name=""/>
        <dsp:cNvSpPr/>
      </dsp:nvSpPr>
      <dsp:spPr>
        <a:xfrm rot="10800837">
          <a:off x="2479844" y="2764057"/>
          <a:ext cx="1192080" cy="477669"/>
        </a:xfrm>
        <a:prstGeom prst="leftRightArrow">
          <a:avLst>
            <a:gd name="adj1" fmla="val 60000"/>
            <a:gd name="adj2" fmla="val 50000"/>
          </a:avLst>
        </a:prstGeom>
        <a:solidFill>
          <a:schemeClr val="accent2">
            <a:hueOff val="419388"/>
            <a:satOff val="-3962"/>
            <a:lumOff val="-411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p>
      </dsp:txBody>
      <dsp:txXfrm rot="10800000">
        <a:off x="2623145" y="2859591"/>
        <a:ext cx="905478" cy="286601"/>
      </dsp:txXfrm>
    </dsp:sp>
    <dsp:sp modelId="{A3BDFB82-085F-4252-AE88-2A0A8AA22EE6}">
      <dsp:nvSpPr>
        <dsp:cNvPr id="0" name=""/>
        <dsp:cNvSpPr/>
      </dsp:nvSpPr>
      <dsp:spPr>
        <a:xfrm>
          <a:off x="52019" y="2543771"/>
          <a:ext cx="2363705" cy="917345"/>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ts val="0"/>
            </a:spcAft>
            <a:buNone/>
          </a:pPr>
          <a:r>
            <a:rPr kumimoji="1" lang="ja-JP" altLang="en-US" sz="1600" kern="1200" dirty="0">
              <a:latin typeface="+mn-ea"/>
              <a:ea typeface="+mn-ea"/>
            </a:rPr>
            <a:t>キャリア開発プラン</a:t>
          </a:r>
          <a:endParaRPr kumimoji="1" lang="en-US" altLang="ja-JP" sz="1600" kern="1200" dirty="0">
            <a:latin typeface="+mn-ea"/>
            <a:ea typeface="+mn-ea"/>
          </a:endParaRPr>
        </a:p>
        <a:p>
          <a:pPr marL="0" lvl="0" indent="0" algn="ctr" defTabSz="711200">
            <a:lnSpc>
              <a:spcPct val="90000"/>
            </a:lnSpc>
            <a:spcBef>
              <a:spcPct val="0"/>
            </a:spcBef>
            <a:spcAft>
              <a:spcPts val="0"/>
            </a:spcAft>
            <a:buNone/>
          </a:pPr>
          <a:r>
            <a:rPr kumimoji="1" lang="ja-JP" altLang="en-US" sz="1600" kern="1200" dirty="0">
              <a:latin typeface="+mn-ea"/>
              <a:ea typeface="+mn-ea"/>
            </a:rPr>
            <a:t>職業・趣味</a:t>
          </a:r>
          <a:endParaRPr kumimoji="1" lang="en-US" altLang="ja-JP" sz="1600" kern="1200" dirty="0">
            <a:latin typeface="+mn-ea"/>
            <a:ea typeface="+mn-ea"/>
          </a:endParaRPr>
        </a:p>
      </dsp:txBody>
      <dsp:txXfrm>
        <a:off x="78887" y="2570639"/>
        <a:ext cx="2309969" cy="863609"/>
      </dsp:txXfrm>
    </dsp:sp>
    <dsp:sp modelId="{73EA7BF2-D559-4468-8BF4-D5B7B84E6949}">
      <dsp:nvSpPr>
        <dsp:cNvPr id="0" name=""/>
        <dsp:cNvSpPr/>
      </dsp:nvSpPr>
      <dsp:spPr>
        <a:xfrm rot="18331833">
          <a:off x="1424443" y="1404320"/>
          <a:ext cx="1434861" cy="653173"/>
        </a:xfrm>
        <a:prstGeom prst="leftRightArrow">
          <a:avLst>
            <a:gd name="adj1" fmla="val 60000"/>
            <a:gd name="adj2" fmla="val 50000"/>
          </a:avLst>
        </a:prstGeom>
        <a:solidFill>
          <a:schemeClr val="accent2">
            <a:hueOff val="838775"/>
            <a:satOff val="-7923"/>
            <a:lumOff val="-82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a:p>
      </dsp:txBody>
      <dsp:txXfrm>
        <a:off x="1620395" y="1534955"/>
        <a:ext cx="1042957" cy="39190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342996" cy="345874"/>
          </a:xfrm>
          <a:prstGeom prst="rect">
            <a:avLst/>
          </a:prstGeom>
        </p:spPr>
        <p:txBody>
          <a:bodyPr vert="horz" lIns="93114" tIns="46558" rIns="93114" bIns="4655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74943" y="2"/>
            <a:ext cx="4342995" cy="345874"/>
          </a:xfrm>
          <a:prstGeom prst="rect">
            <a:avLst/>
          </a:prstGeom>
        </p:spPr>
        <p:txBody>
          <a:bodyPr vert="horz" lIns="93114" tIns="46558" rIns="93114" bIns="46558" rtlCol="0"/>
          <a:lstStyle>
            <a:lvl1pPr algn="r">
              <a:defRPr sz="1200"/>
            </a:lvl1pPr>
          </a:lstStyle>
          <a:p>
            <a:fld id="{CB34F5BB-0A2A-4FA1-812E-0CA84E67DACB}" type="datetimeFigureOut">
              <a:rPr kumimoji="1" lang="ja-JP" altLang="en-US" smtClean="0"/>
              <a:t>2024/11/26</a:t>
            </a:fld>
            <a:endParaRPr kumimoji="1" lang="ja-JP" altLang="en-US"/>
          </a:p>
        </p:txBody>
      </p:sp>
      <p:sp>
        <p:nvSpPr>
          <p:cNvPr id="4" name="フッター プレースホルダー 3"/>
          <p:cNvSpPr>
            <a:spLocks noGrp="1"/>
          </p:cNvSpPr>
          <p:nvPr>
            <p:ph type="ftr" sz="quarter" idx="2"/>
          </p:nvPr>
        </p:nvSpPr>
        <p:spPr>
          <a:xfrm>
            <a:off x="3" y="6543878"/>
            <a:ext cx="4342996" cy="345874"/>
          </a:xfrm>
          <a:prstGeom prst="rect">
            <a:avLst/>
          </a:prstGeom>
        </p:spPr>
        <p:txBody>
          <a:bodyPr vert="horz" lIns="93114" tIns="46558" rIns="93114" bIns="4655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74943" y="6543878"/>
            <a:ext cx="4342995" cy="345874"/>
          </a:xfrm>
          <a:prstGeom prst="rect">
            <a:avLst/>
          </a:prstGeom>
        </p:spPr>
        <p:txBody>
          <a:bodyPr vert="horz" lIns="93114" tIns="46558" rIns="93114" bIns="46558" rtlCol="0" anchor="b"/>
          <a:lstStyle>
            <a:lvl1pPr algn="r">
              <a:defRPr sz="1200"/>
            </a:lvl1pPr>
          </a:lstStyle>
          <a:p>
            <a:fld id="{4C622D24-4C30-4139-94F7-99AA449032F1}" type="slidenum">
              <a:rPr kumimoji="1" lang="ja-JP" altLang="en-US" smtClean="0"/>
              <a:t>‹#›</a:t>
            </a:fld>
            <a:endParaRPr kumimoji="1" lang="ja-JP" altLang="en-US"/>
          </a:p>
        </p:txBody>
      </p:sp>
    </p:spTree>
    <p:extLst>
      <p:ext uri="{BB962C8B-B14F-4D97-AF65-F5344CB8AC3E}">
        <p14:creationId xmlns:p14="http://schemas.microsoft.com/office/powerpoint/2010/main" val="3147292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41862" cy="345868"/>
          </a:xfrm>
          <a:prstGeom prst="rect">
            <a:avLst/>
          </a:prstGeom>
        </p:spPr>
        <p:txBody>
          <a:bodyPr vert="horz" lIns="93114" tIns="46558" rIns="93114" bIns="4655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5219" y="0"/>
            <a:ext cx="4343473" cy="345868"/>
          </a:xfrm>
          <a:prstGeom prst="rect">
            <a:avLst/>
          </a:prstGeom>
        </p:spPr>
        <p:txBody>
          <a:bodyPr vert="horz" lIns="93114" tIns="46558" rIns="93114" bIns="46558" rtlCol="0"/>
          <a:lstStyle>
            <a:lvl1pPr algn="r">
              <a:defRPr sz="1200"/>
            </a:lvl1pPr>
          </a:lstStyle>
          <a:p>
            <a:fld id="{47E8764B-EC0B-4D64-847D-2FCBBA79717B}" type="datetimeFigureOut">
              <a:rPr kumimoji="1" lang="ja-JP" altLang="en-US" smtClean="0"/>
              <a:t>2024/11/26</a:t>
            </a:fld>
            <a:endParaRPr kumimoji="1" lang="ja-JP" altLang="en-US"/>
          </a:p>
        </p:txBody>
      </p:sp>
      <p:sp>
        <p:nvSpPr>
          <p:cNvPr id="4" name="スライド イメージ プレースホルダー 3"/>
          <p:cNvSpPr>
            <a:spLocks noGrp="1" noRot="1" noChangeAspect="1"/>
          </p:cNvSpPr>
          <p:nvPr>
            <p:ph type="sldImg" idx="2"/>
          </p:nvPr>
        </p:nvSpPr>
        <p:spPr>
          <a:xfrm>
            <a:off x="3460750" y="858838"/>
            <a:ext cx="3100388" cy="2325687"/>
          </a:xfrm>
          <a:prstGeom prst="rect">
            <a:avLst/>
          </a:prstGeom>
          <a:noFill/>
          <a:ln w="12700">
            <a:solidFill>
              <a:prstClr val="black"/>
            </a:solidFill>
          </a:ln>
        </p:spPr>
        <p:txBody>
          <a:bodyPr vert="horz" lIns="93114" tIns="46558" rIns="93114" bIns="46558" rtlCol="0" anchor="ctr"/>
          <a:lstStyle/>
          <a:p>
            <a:endParaRPr lang="ja-JP" altLang="en-US"/>
          </a:p>
        </p:txBody>
      </p:sp>
      <p:sp>
        <p:nvSpPr>
          <p:cNvPr id="5" name="ノート プレースホルダー 4"/>
          <p:cNvSpPr>
            <a:spLocks noGrp="1"/>
          </p:cNvSpPr>
          <p:nvPr>
            <p:ph type="body" sz="quarter" idx="3"/>
          </p:nvPr>
        </p:nvSpPr>
        <p:spPr>
          <a:xfrm>
            <a:off x="1002836" y="3315786"/>
            <a:ext cx="8016240" cy="2713357"/>
          </a:xfrm>
          <a:prstGeom prst="rect">
            <a:avLst/>
          </a:prstGeom>
        </p:spPr>
        <p:txBody>
          <a:bodyPr vert="horz" lIns="93114" tIns="46558" rIns="93114" bIns="4655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43883"/>
            <a:ext cx="4341862" cy="345868"/>
          </a:xfrm>
          <a:prstGeom prst="rect">
            <a:avLst/>
          </a:prstGeom>
        </p:spPr>
        <p:txBody>
          <a:bodyPr vert="horz" lIns="93114" tIns="46558" rIns="93114" bIns="4655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5219" y="6543883"/>
            <a:ext cx="4343473" cy="345868"/>
          </a:xfrm>
          <a:prstGeom prst="rect">
            <a:avLst/>
          </a:prstGeom>
        </p:spPr>
        <p:txBody>
          <a:bodyPr vert="horz" lIns="93114" tIns="46558" rIns="93114" bIns="46558" rtlCol="0" anchor="b"/>
          <a:lstStyle>
            <a:lvl1pPr algn="r">
              <a:defRPr sz="1200"/>
            </a:lvl1pPr>
          </a:lstStyle>
          <a:p>
            <a:fld id="{758519F8-6BEC-47E7-8AD5-62B4A9089C74}" type="slidenum">
              <a:rPr kumimoji="1" lang="ja-JP" altLang="en-US" smtClean="0"/>
              <a:t>‹#›</a:t>
            </a:fld>
            <a:endParaRPr kumimoji="1" lang="ja-JP" altLang="en-US"/>
          </a:p>
        </p:txBody>
      </p:sp>
    </p:spTree>
    <p:extLst>
      <p:ext uri="{BB962C8B-B14F-4D97-AF65-F5344CB8AC3E}">
        <p14:creationId xmlns:p14="http://schemas.microsoft.com/office/powerpoint/2010/main" val="2182184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1026"/>
          <p:cNvSpPr>
            <a:spLocks noGrp="1" noRot="1" noChangeAspect="1" noChangeArrowheads="1" noTextEdit="1"/>
          </p:cNvSpPr>
          <p:nvPr>
            <p:ph type="sldImg"/>
          </p:nvPr>
        </p:nvSpPr>
        <p:spPr>
          <a:ln/>
        </p:spPr>
      </p:sp>
      <p:sp>
        <p:nvSpPr>
          <p:cNvPr id="1679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99168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386255-078E-F7FA-9912-F9FEF7C9295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9C1DC07-EE50-2C32-A50E-600B17D0C73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B80E70B-4870-A0B6-5B8D-D05076728C8C}"/>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2412670-0AC2-C972-00DE-538C094D9681}"/>
              </a:ext>
            </a:extLst>
          </p:cNvPr>
          <p:cNvSpPr>
            <a:spLocks noGrp="1"/>
          </p:cNvSpPr>
          <p:nvPr>
            <p:ph type="sldNum" sz="quarter" idx="10"/>
          </p:nvPr>
        </p:nvSpPr>
        <p:spPr/>
        <p:txBody>
          <a:bodyPr/>
          <a:lstStyle/>
          <a:p>
            <a:fld id="{758519F8-6BEC-47E7-8AD5-62B4A9089C74}" type="slidenum">
              <a:rPr kumimoji="1" lang="ja-JP" altLang="en-US" smtClean="0"/>
              <a:t>9</a:t>
            </a:fld>
            <a:endParaRPr kumimoji="1" lang="ja-JP" altLang="en-US"/>
          </a:p>
        </p:txBody>
      </p:sp>
    </p:spTree>
    <p:extLst>
      <p:ext uri="{BB962C8B-B14F-4D97-AF65-F5344CB8AC3E}">
        <p14:creationId xmlns:p14="http://schemas.microsoft.com/office/powerpoint/2010/main" val="3430274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10</a:t>
            </a:fld>
            <a:endParaRPr kumimoji="1" lang="ja-JP" altLang="en-US"/>
          </a:p>
        </p:txBody>
      </p:sp>
    </p:spTree>
    <p:extLst>
      <p:ext uri="{BB962C8B-B14F-4D97-AF65-F5344CB8AC3E}">
        <p14:creationId xmlns:p14="http://schemas.microsoft.com/office/powerpoint/2010/main" val="1390469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11</a:t>
            </a:fld>
            <a:endParaRPr kumimoji="1" lang="ja-JP" altLang="en-US"/>
          </a:p>
        </p:txBody>
      </p:sp>
    </p:spTree>
    <p:extLst>
      <p:ext uri="{BB962C8B-B14F-4D97-AF65-F5344CB8AC3E}">
        <p14:creationId xmlns:p14="http://schemas.microsoft.com/office/powerpoint/2010/main" val="99519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1</a:t>
            </a:fld>
            <a:endParaRPr kumimoji="1" lang="ja-JP" altLang="en-US"/>
          </a:p>
        </p:txBody>
      </p:sp>
    </p:spTree>
    <p:extLst>
      <p:ext uri="{BB962C8B-B14F-4D97-AF65-F5344CB8AC3E}">
        <p14:creationId xmlns:p14="http://schemas.microsoft.com/office/powerpoint/2010/main" val="1700931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2</a:t>
            </a:fld>
            <a:endParaRPr kumimoji="1" lang="ja-JP" altLang="en-US"/>
          </a:p>
        </p:txBody>
      </p:sp>
    </p:spTree>
    <p:extLst>
      <p:ext uri="{BB962C8B-B14F-4D97-AF65-F5344CB8AC3E}">
        <p14:creationId xmlns:p14="http://schemas.microsoft.com/office/powerpoint/2010/main" val="411248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3</a:t>
            </a:fld>
            <a:endParaRPr kumimoji="1" lang="ja-JP" altLang="en-US"/>
          </a:p>
        </p:txBody>
      </p:sp>
    </p:spTree>
    <p:extLst>
      <p:ext uri="{BB962C8B-B14F-4D97-AF65-F5344CB8AC3E}">
        <p14:creationId xmlns:p14="http://schemas.microsoft.com/office/powerpoint/2010/main" val="2578432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4</a:t>
            </a:fld>
            <a:endParaRPr kumimoji="1" lang="ja-JP" altLang="en-US"/>
          </a:p>
        </p:txBody>
      </p:sp>
    </p:spTree>
    <p:extLst>
      <p:ext uri="{BB962C8B-B14F-4D97-AF65-F5344CB8AC3E}">
        <p14:creationId xmlns:p14="http://schemas.microsoft.com/office/powerpoint/2010/main" val="194008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5</a:t>
            </a:fld>
            <a:endParaRPr kumimoji="1" lang="ja-JP" altLang="en-US"/>
          </a:p>
        </p:txBody>
      </p:sp>
    </p:spTree>
    <p:extLst>
      <p:ext uri="{BB962C8B-B14F-4D97-AF65-F5344CB8AC3E}">
        <p14:creationId xmlns:p14="http://schemas.microsoft.com/office/powerpoint/2010/main" val="1070891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6</a:t>
            </a:fld>
            <a:endParaRPr kumimoji="1" lang="ja-JP" altLang="en-US"/>
          </a:p>
        </p:txBody>
      </p:sp>
    </p:spTree>
    <p:extLst>
      <p:ext uri="{BB962C8B-B14F-4D97-AF65-F5344CB8AC3E}">
        <p14:creationId xmlns:p14="http://schemas.microsoft.com/office/powerpoint/2010/main" val="1150532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7</a:t>
            </a:fld>
            <a:endParaRPr kumimoji="1" lang="ja-JP" altLang="en-US"/>
          </a:p>
        </p:txBody>
      </p:sp>
    </p:spTree>
    <p:extLst>
      <p:ext uri="{BB962C8B-B14F-4D97-AF65-F5344CB8AC3E}">
        <p14:creationId xmlns:p14="http://schemas.microsoft.com/office/powerpoint/2010/main" val="3983873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443439-C5C7-4267-3151-9AB8F915F92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25B89CA-3F39-A213-3D42-F228A7BF4E5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0359207-4DDC-3B7D-5F61-F4A5A76E335F}"/>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C7B46F85-48A5-5343-B8BC-C0F85E7D56C7}"/>
              </a:ext>
            </a:extLst>
          </p:cNvPr>
          <p:cNvSpPr>
            <a:spLocks noGrp="1"/>
          </p:cNvSpPr>
          <p:nvPr>
            <p:ph type="sldNum" sz="quarter" idx="10"/>
          </p:nvPr>
        </p:nvSpPr>
        <p:spPr/>
        <p:txBody>
          <a:bodyPr/>
          <a:lstStyle/>
          <a:p>
            <a:fld id="{758519F8-6BEC-47E7-8AD5-62B4A9089C74}" type="slidenum">
              <a:rPr kumimoji="1" lang="ja-JP" altLang="en-US" smtClean="0"/>
              <a:t>8</a:t>
            </a:fld>
            <a:endParaRPr kumimoji="1" lang="ja-JP" altLang="en-US"/>
          </a:p>
        </p:txBody>
      </p:sp>
    </p:spTree>
    <p:extLst>
      <p:ext uri="{BB962C8B-B14F-4D97-AF65-F5344CB8AC3E}">
        <p14:creationId xmlns:p14="http://schemas.microsoft.com/office/powerpoint/2010/main" val="3891310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3CDAD7-40A7-4B23-A6AA-FA39D9598669}" type="datetime1">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9753B0-3E50-4523-BA08-32032CD16CB9}" type="slidenum">
              <a:rPr kumimoji="1" lang="ja-JP" altLang="en-US" smtClean="0"/>
              <a:t>‹#›</a:t>
            </a:fld>
            <a:endParaRPr kumimoji="1" lang="ja-JP" altLang="en-US"/>
          </a:p>
        </p:txBody>
      </p:sp>
    </p:spTree>
    <p:extLst>
      <p:ext uri="{BB962C8B-B14F-4D97-AF65-F5344CB8AC3E}">
        <p14:creationId xmlns:p14="http://schemas.microsoft.com/office/powerpoint/2010/main" val="380966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628673-92C3-45F7-913C-7797830888DE}" type="datetime1">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9753B0-3E50-4523-BA08-32032CD16CB9}" type="slidenum">
              <a:rPr kumimoji="1" lang="ja-JP" altLang="en-US" smtClean="0"/>
              <a:t>‹#›</a:t>
            </a:fld>
            <a:endParaRPr kumimoji="1" lang="ja-JP" altLang="en-US"/>
          </a:p>
        </p:txBody>
      </p:sp>
    </p:spTree>
    <p:extLst>
      <p:ext uri="{BB962C8B-B14F-4D97-AF65-F5344CB8AC3E}">
        <p14:creationId xmlns:p14="http://schemas.microsoft.com/office/powerpoint/2010/main" val="102119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705E9-B7B1-490E-95E3-932434A4E610}" type="datetime1">
              <a:rPr kumimoji="1" lang="ja-JP" altLang="en-US" smtClean="0"/>
              <a:t>2024/11/26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7086600" y="6492875"/>
            <a:ext cx="2057400" cy="365125"/>
          </a:xfrm>
        </p:spPr>
        <p:txBody>
          <a:bodyPr/>
          <a:lstStyle/>
          <a:p>
            <a:fld id="{3D9753B0-3E50-4523-BA08-32032CD16CB9}" type="slidenum">
              <a:rPr kumimoji="1" lang="ja-JP" altLang="en-US" smtClean="0"/>
              <a:t>‹#›</a:t>
            </a:fld>
            <a:endParaRPr kumimoji="1" lang="ja-JP" altLang="en-US"/>
          </a:p>
        </p:txBody>
      </p:sp>
      <p:cxnSp>
        <p:nvCxnSpPr>
          <p:cNvPr id="5" name="直線コネクタ 4"/>
          <p:cNvCxnSpPr>
            <a:cxnSpLocks/>
          </p:cNvCxnSpPr>
          <p:nvPr userDrawn="1"/>
        </p:nvCxnSpPr>
        <p:spPr>
          <a:xfrm>
            <a:off x="0" y="638032"/>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3"/>
          <p:cNvSpPr txBox="1">
            <a:spLocks/>
          </p:cNvSpPr>
          <p:nvPr userDrawn="1"/>
        </p:nvSpPr>
        <p:spPr>
          <a:xfrm>
            <a:off x="7863840" y="0"/>
            <a:ext cx="1328448" cy="21833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800" dirty="0"/>
              <a:t>©20240824</a:t>
            </a:r>
            <a:r>
              <a:rPr lang="ja-JP" altLang="en-US" sz="800" dirty="0"/>
              <a:t>電友会大阪北</a:t>
            </a:r>
          </a:p>
        </p:txBody>
      </p:sp>
    </p:spTree>
    <p:extLst>
      <p:ext uri="{BB962C8B-B14F-4D97-AF65-F5344CB8AC3E}">
        <p14:creationId xmlns:p14="http://schemas.microsoft.com/office/powerpoint/2010/main" val="27837258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27391-0005-4DFE-831D-45574E305AEB}" type="datetime1">
              <a:rPr kumimoji="1" lang="ja-JP" altLang="en-US" smtClean="0"/>
              <a:t>2024/11/26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53B0-3E50-4523-BA08-32032CD16CB9}" type="slidenum">
              <a:rPr kumimoji="1" lang="ja-JP" altLang="en-US" smtClean="0"/>
              <a:t>‹#›</a:t>
            </a:fld>
            <a:endParaRPr kumimoji="1" lang="ja-JP" altLang="en-US"/>
          </a:p>
        </p:txBody>
      </p:sp>
    </p:spTree>
    <p:extLst>
      <p:ext uri="{BB962C8B-B14F-4D97-AF65-F5344CB8AC3E}">
        <p14:creationId xmlns:p14="http://schemas.microsoft.com/office/powerpoint/2010/main" val="168129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Line 14"/>
          <p:cNvSpPr>
            <a:spLocks noChangeShapeType="1"/>
          </p:cNvSpPr>
          <p:nvPr/>
        </p:nvSpPr>
        <p:spPr bwMode="auto">
          <a:xfrm>
            <a:off x="0" y="2924175"/>
            <a:ext cx="9144000" cy="0"/>
          </a:xfrm>
          <a:prstGeom prst="line">
            <a:avLst/>
          </a:prstGeom>
          <a:noFill/>
          <a:ln w="60325" cmpd="thickThin">
            <a:solidFill>
              <a:srgbClr val="00B050"/>
            </a:solidFill>
            <a:round/>
            <a:headEnd/>
            <a:tailEnd/>
          </a:ln>
          <a:extLst>
            <a:ext uri="{909E8E84-426E-40DD-AFC4-6F175D3DCCD1}">
              <a14:hiddenFill xmlns:a14="http://schemas.microsoft.com/office/drawing/2010/main">
                <a:noFill/>
              </a14:hiddenFill>
            </a:ext>
          </a:extLst>
        </p:spPr>
        <p:txBody>
          <a:bodyPr wrap="square" lIns="90000" tIns="46800" rIns="90000" bIns="46800" anchor="ctr">
            <a:spAutoFit/>
          </a:bodyPr>
          <a:lstStyle/>
          <a:p>
            <a:endParaRPr lang="ja-JP" altLang="en-US">
              <a:latin typeface="+mn-ea"/>
            </a:endParaRPr>
          </a:p>
        </p:txBody>
      </p:sp>
      <p:sp>
        <p:nvSpPr>
          <p:cNvPr id="166916" name="Text Box 15"/>
          <p:cNvSpPr txBox="1">
            <a:spLocks noChangeArrowheads="1"/>
          </p:cNvSpPr>
          <p:nvPr/>
        </p:nvSpPr>
        <p:spPr bwMode="auto">
          <a:xfrm>
            <a:off x="884860" y="888983"/>
            <a:ext cx="6882713"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50000"/>
              </a:spcBef>
              <a:buNone/>
            </a:pPr>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電友会大阪北支部主催</a:t>
            </a:r>
            <a:endPar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spcBef>
                <a:spcPct val="50000"/>
              </a:spcBef>
              <a:buNone/>
            </a:pPr>
            <a:r>
              <a:rPr lang="ja-JP" altLang="en-US" sz="4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終活セミナー</a:t>
            </a:r>
            <a:endParaRPr lang="ja-JP" altLang="en-US" sz="3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3198167"/>
            <a:ext cx="8625016" cy="461665"/>
          </a:xfrm>
          <a:prstGeom prst="rect">
            <a:avLst/>
          </a:prstGeom>
          <a:noFill/>
        </p:spPr>
        <p:txBody>
          <a:bodyPr wrap="square" rtlCol="0">
            <a:spAutoFit/>
          </a:bodyPr>
          <a:lstStyle/>
          <a:p>
            <a:r>
              <a:rPr kumimoji="1"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2024.11.30(sat) 11:00</a:t>
            </a:r>
            <a:r>
              <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NTT</a:t>
            </a:r>
            <a:r>
              <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淀川ビル </a:t>
            </a:r>
            <a:r>
              <a:rPr kumimoji="1"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&amp;</a:t>
            </a:r>
            <a:r>
              <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Web-Ex</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6C6C40FD-F04D-E85E-1BB2-32828CF87498}"/>
              </a:ext>
            </a:extLst>
          </p:cNvPr>
          <p:cNvSpPr txBox="1"/>
          <p:nvPr/>
        </p:nvSpPr>
        <p:spPr>
          <a:xfrm>
            <a:off x="1143000" y="4578592"/>
            <a:ext cx="6858000" cy="1569660"/>
          </a:xfrm>
          <a:prstGeom prst="rect">
            <a:avLst/>
          </a:prstGeom>
          <a:noFill/>
        </p:spPr>
        <p:txBody>
          <a:bodyPr wrap="square" rtlCol="0">
            <a:spAutoFit/>
          </a:bodyPr>
          <a:lstStyle/>
          <a:p>
            <a:r>
              <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セミナーにご参加ありがとうございます。</a:t>
            </a:r>
          </a:p>
          <a:p>
            <a:endPar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時から始めます。</a:t>
            </a:r>
          </a:p>
          <a:p>
            <a:r>
              <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マイクはミュート</a:t>
            </a:r>
            <a:r>
              <a:rPr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(OFF)</a:t>
            </a:r>
            <a:r>
              <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、カメラも</a:t>
            </a:r>
            <a:r>
              <a:rPr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OFF</a:t>
            </a:r>
            <a:r>
              <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でお待ちください。</a:t>
            </a:r>
            <a:endPar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99191854"/>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FD11E1-377F-6173-4336-96C4765E8CC6}"/>
            </a:ext>
          </a:extLst>
        </p:cNvPr>
        <p:cNvGrpSpPr/>
        <p:nvPr/>
      </p:nvGrpSpPr>
      <p:grpSpPr>
        <a:xfrm>
          <a:off x="0" y="0"/>
          <a:ext cx="0" cy="0"/>
          <a:chOff x="0" y="0"/>
          <a:chExt cx="0" cy="0"/>
        </a:xfrm>
      </p:grpSpPr>
      <p:sp>
        <p:nvSpPr>
          <p:cNvPr id="5" name="Text Box 5">
            <a:extLst>
              <a:ext uri="{FF2B5EF4-FFF2-40B4-BE49-F238E27FC236}">
                <a16:creationId xmlns:a16="http://schemas.microsoft.com/office/drawing/2014/main" id="{1970BFB3-9CD3-71D2-6F3C-9BD765BE76E7}"/>
              </a:ext>
            </a:extLst>
          </p:cNvPr>
          <p:cNvSpPr txBox="1">
            <a:spLocks noChangeArrowheads="1"/>
          </p:cNvSpPr>
          <p:nvPr/>
        </p:nvSpPr>
        <p:spPr bwMode="auto">
          <a:xfrm>
            <a:off x="0" y="187503"/>
            <a:ext cx="70866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言い残したいことのチェック</a:t>
            </a:r>
            <a:endParaRPr lang="en-US" altLang="ja-JP"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5966F1EF-7A65-DDF1-E7A8-9938CA5F0DBD}"/>
              </a:ext>
            </a:extLst>
          </p:cNvPr>
          <p:cNvSpPr>
            <a:spLocks noGrp="1"/>
          </p:cNvSpPr>
          <p:nvPr>
            <p:ph type="sldNum" sz="quarter" idx="12"/>
          </p:nvPr>
        </p:nvSpPr>
        <p:spPr/>
        <p:txBody>
          <a:bodyPr/>
          <a:lstStyle/>
          <a:p>
            <a:fld id="{3D9753B0-3E50-4523-BA08-32032CD16CB9}" type="slidenum">
              <a:rPr kumimoji="1" lang="ja-JP" altLang="en-US" smtClean="0"/>
              <a:t>9</a:t>
            </a:fld>
            <a:endParaRPr kumimoji="1" lang="ja-JP" altLang="en-US"/>
          </a:p>
        </p:txBody>
      </p:sp>
      <p:graphicFrame>
        <p:nvGraphicFramePr>
          <p:cNvPr id="9" name="表 8">
            <a:extLst>
              <a:ext uri="{FF2B5EF4-FFF2-40B4-BE49-F238E27FC236}">
                <a16:creationId xmlns:a16="http://schemas.microsoft.com/office/drawing/2014/main" id="{5E227F42-5F00-C53A-1A00-8B7FCBE6D93A}"/>
              </a:ext>
            </a:extLst>
          </p:cNvPr>
          <p:cNvGraphicFramePr>
            <a:graphicFrameLocks noGrp="1"/>
          </p:cNvGraphicFramePr>
          <p:nvPr>
            <p:extLst>
              <p:ext uri="{D42A27DB-BD31-4B8C-83A1-F6EECF244321}">
                <p14:modId xmlns:p14="http://schemas.microsoft.com/office/powerpoint/2010/main" val="1971692078"/>
              </p:ext>
            </p:extLst>
          </p:nvPr>
        </p:nvGraphicFramePr>
        <p:xfrm>
          <a:off x="117087" y="737713"/>
          <a:ext cx="8909825" cy="6042466"/>
        </p:xfrm>
        <a:graphic>
          <a:graphicData uri="http://schemas.openxmlformats.org/drawingml/2006/table">
            <a:tbl>
              <a:tblPr firstRow="1" bandRow="1">
                <a:tableStyleId>{21E4AEA4-8DFA-4A89-87EB-49C32662AFE0}</a:tableStyleId>
              </a:tblPr>
              <a:tblGrid>
                <a:gridCol w="1835468">
                  <a:extLst>
                    <a:ext uri="{9D8B030D-6E8A-4147-A177-3AD203B41FA5}">
                      <a16:colId xmlns:a16="http://schemas.microsoft.com/office/drawing/2014/main" val="1060387777"/>
                    </a:ext>
                  </a:extLst>
                </a:gridCol>
                <a:gridCol w="4013349">
                  <a:extLst>
                    <a:ext uri="{9D8B030D-6E8A-4147-A177-3AD203B41FA5}">
                      <a16:colId xmlns:a16="http://schemas.microsoft.com/office/drawing/2014/main" val="905254560"/>
                    </a:ext>
                  </a:extLst>
                </a:gridCol>
                <a:gridCol w="3061008">
                  <a:extLst>
                    <a:ext uri="{9D8B030D-6E8A-4147-A177-3AD203B41FA5}">
                      <a16:colId xmlns:a16="http://schemas.microsoft.com/office/drawing/2014/main" val="1653598663"/>
                    </a:ext>
                  </a:extLst>
                </a:gridCol>
              </a:tblGrid>
              <a:tr h="376995">
                <a:tc>
                  <a:txBody>
                    <a:bodyPr/>
                    <a:lstStyle/>
                    <a:p>
                      <a:pPr algn="ctr"/>
                      <a:r>
                        <a:rPr kumimoji="1" lang="ja-JP" altLang="en-US" dirty="0">
                          <a:latin typeface="メイリオ" panose="020B0604030504040204" pitchFamily="50" charset="-128"/>
                          <a:ea typeface="メイリオ" panose="020B0604030504040204" pitchFamily="50" charset="-128"/>
                        </a:rPr>
                        <a:t>項　目</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内　　容</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　考</a:t>
                      </a:r>
                    </a:p>
                  </a:txBody>
                  <a:tcPr anchor="ctr"/>
                </a:tc>
                <a:extLst>
                  <a:ext uri="{0D108BD9-81ED-4DB2-BD59-A6C34878D82A}">
                    <a16:rowId xmlns:a16="http://schemas.microsoft.com/office/drawing/2014/main" val="3362224787"/>
                  </a:ext>
                </a:extLst>
              </a:tr>
              <a:tr h="15079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相　続</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〇法定相続人の確認</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家系図を書く</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〇資産の確認</a:t>
                      </a:r>
                    </a:p>
                    <a:p>
                      <a:pPr marL="176213" indent="0" algn="l"/>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預金、金融財産、不動産、負債等</a:t>
                      </a:r>
                      <a:r>
                        <a:rPr kumimoji="1" lang="en-US" altLang="ja-JP" dirty="0">
                          <a:latin typeface="メイリオ" panose="020B0604030504040204" pitchFamily="50" charset="-128"/>
                          <a:ea typeface="メイリオ" panose="020B0604030504040204" pitchFamily="50" charset="-128"/>
                        </a:rPr>
                        <a:t>)</a:t>
                      </a:r>
                    </a:p>
                    <a:p>
                      <a:pPr marL="0" indent="0" algn="l"/>
                      <a:r>
                        <a:rPr kumimoji="1" lang="ja-JP" altLang="en-US" dirty="0">
                          <a:latin typeface="メイリオ" panose="020B0604030504040204" pitchFamily="50" charset="-128"/>
                          <a:ea typeface="メイリオ" panose="020B0604030504040204" pitchFamily="50" charset="-128"/>
                        </a:rPr>
                        <a:t>〇遺産分割方法</a:t>
                      </a:r>
                    </a:p>
                    <a:p>
                      <a:pPr marL="176213" indent="0" algn="l"/>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mn-ea"/>
                        </a:rPr>
                        <a:t>誰がどの財産をどのくらい相続するか</a:t>
                      </a:r>
                      <a:r>
                        <a:rPr kumimoji="1" lang="en-US" altLang="ja-JP" dirty="0">
                          <a:latin typeface="メイリオ" panose="020B0604030504040204" pitchFamily="50" charset="-128"/>
                          <a:ea typeface="メイリオ" panose="020B0604030504040204" pitchFamily="50" charset="-128"/>
                        </a:rPr>
                        <a:t>)</a:t>
                      </a:r>
                    </a:p>
                    <a:p>
                      <a:pPr marL="176213" indent="0" algn="l"/>
                      <a:r>
                        <a:rPr kumimoji="1" lang="en-US" altLang="ja-JP" dirty="0">
                          <a:latin typeface="メイリオ" panose="020B0604030504040204" pitchFamily="50" charset="-128"/>
                          <a:ea typeface="メイリオ" panose="020B0604030504040204" pitchFamily="50" charset="-128"/>
                        </a:rPr>
                        <a:t>(</a:t>
                      </a:r>
                      <a:r>
                        <a:rPr kumimoji="1" lang="zh-TW" altLang="en-US" dirty="0">
                          <a:latin typeface="メイリオ" panose="020B0604030504040204" pitchFamily="50" charset="-128"/>
                          <a:ea typeface="メイリオ" panose="020B0604030504040204" pitchFamily="50" charset="-128"/>
                        </a:rPr>
                        <a:t>現物分割、換価分割、代償分割</a:t>
                      </a:r>
                      <a:r>
                        <a:rPr kumimoji="1" lang="en-US" altLang="ja-JP" dirty="0">
                          <a:latin typeface="メイリオ" panose="020B0604030504040204" pitchFamily="50" charset="-128"/>
                          <a:ea typeface="メイリオ" panose="020B0604030504040204" pitchFamily="50" charset="-128"/>
                        </a:rPr>
                        <a:t>)</a:t>
                      </a:r>
                    </a:p>
                  </a:txBody>
                  <a:tcPr anchor="ctr"/>
                </a:tc>
                <a:tc>
                  <a:txBody>
                    <a:bodyPr/>
                    <a:lstStyle/>
                    <a:p>
                      <a:pPr marL="265113" indent="-265113" algn="l"/>
                      <a:r>
                        <a:rPr kumimoji="1" lang="ja-JP" altLang="en-US" dirty="0">
                          <a:latin typeface="メイリオ" panose="020B0604030504040204" pitchFamily="50" charset="-128"/>
                          <a:ea typeface="メイリオ" panose="020B0604030504040204" pitchFamily="50" charset="-128"/>
                        </a:rPr>
                        <a:t>〇親の面倒を見たのに財産の分け方に納得がいかない</a:t>
                      </a:r>
                    </a:p>
                    <a:p>
                      <a:pPr algn="l"/>
                      <a:r>
                        <a:rPr kumimoji="1" lang="ja-JP" altLang="en-US" dirty="0">
                          <a:latin typeface="メイリオ" panose="020B0604030504040204" pitchFamily="50" charset="-128"/>
                          <a:ea typeface="メイリオ" panose="020B0604030504040204" pitchFamily="50" charset="-128"/>
                        </a:rPr>
                        <a:t>〇相続人の確定が大変</a:t>
                      </a:r>
                    </a:p>
                    <a:p>
                      <a:pPr marL="265113" indent="0" algn="l"/>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認知の子、子がいない、行方不明者、認知症等</a:t>
                      </a:r>
                      <a:r>
                        <a:rPr kumimoji="1" lang="en-US" altLang="ja-JP" dirty="0">
                          <a:latin typeface="メイリオ" panose="020B0604030504040204" pitchFamily="50" charset="-128"/>
                          <a:ea typeface="メイリオ" panose="020B0604030504040204" pitchFamily="50" charset="-128"/>
                        </a:rPr>
                        <a:t>)</a:t>
                      </a:r>
                    </a:p>
                    <a:p>
                      <a:pPr algn="l"/>
                      <a:r>
                        <a:rPr kumimoji="1" lang="ja-JP" altLang="en-US" dirty="0">
                          <a:latin typeface="メイリオ" panose="020B0604030504040204" pitchFamily="50" charset="-128"/>
                          <a:ea typeface="メイリオ" panose="020B0604030504040204" pitchFamily="50" charset="-128"/>
                        </a:rPr>
                        <a:t>〇遺留分請求</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〇相続不動産に居住者</a:t>
                      </a:r>
                    </a:p>
                  </a:txBody>
                  <a:tcPr anchor="ctr"/>
                </a:tc>
                <a:extLst>
                  <a:ext uri="{0D108BD9-81ED-4DB2-BD59-A6C34878D82A}">
                    <a16:rowId xmlns:a16="http://schemas.microsoft.com/office/drawing/2014/main" val="4070159034"/>
                  </a:ext>
                </a:extLst>
              </a:tr>
              <a:tr h="15079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mn-ea"/>
                        </a:rPr>
                        <a:t>遺　言</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〇公正証書遺言</a:t>
                      </a:r>
                    </a:p>
                    <a:p>
                      <a:pPr marL="176213"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公証人が作成し、公証役場に保管</a:t>
                      </a:r>
                    </a:p>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〇自筆証書遺言</a:t>
                      </a:r>
                    </a:p>
                    <a:p>
                      <a:pPr marL="176213"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全文自筆、日付、署名、押印、相続人全員の戸籍謄本等書類</a:t>
                      </a:r>
                    </a:p>
                    <a:p>
                      <a:pPr marL="176213" marR="0" lvl="0" indent="-176213"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〇家族や信託銀行による遺言信託、委任契約</a:t>
                      </a:r>
                    </a:p>
                  </a:txBody>
                  <a:tcPr anchor="ctr"/>
                </a:tc>
                <a:tc>
                  <a:txBody>
                    <a:bodyPr/>
                    <a:lstStyle/>
                    <a:p>
                      <a:pPr marL="174625" indent="-174625" algn="l"/>
                      <a:r>
                        <a:rPr kumimoji="1" lang="ja-JP" altLang="en-US" dirty="0">
                          <a:latin typeface="メイリオ" panose="020B0604030504040204" pitchFamily="50" charset="-128"/>
                          <a:ea typeface="メイリオ" panose="020B0604030504040204" pitchFamily="50" charset="-128"/>
                        </a:rPr>
                        <a:t>〇前「相続」備考欄に該当する場合や相続人以外の人に渡したい、・寄付したい場合は遺言書を作成するのがベター</a:t>
                      </a:r>
                    </a:p>
                  </a:txBody>
                  <a:tcPr anchor="ctr"/>
                </a:tc>
                <a:extLst>
                  <a:ext uri="{0D108BD9-81ED-4DB2-BD59-A6C34878D82A}">
                    <a16:rowId xmlns:a16="http://schemas.microsoft.com/office/drawing/2014/main" val="3612502054"/>
                  </a:ext>
                </a:extLst>
              </a:tr>
              <a:tr h="1367791">
                <a:tc>
                  <a:txBody>
                    <a:bodyPr/>
                    <a:lstStyle/>
                    <a:p>
                      <a:pPr algn="ctr"/>
                      <a:r>
                        <a:rPr kumimoji="1" lang="ja-JP" altLang="en-US" dirty="0">
                          <a:latin typeface="メイリオ" panose="020B0604030504040204" pitchFamily="50" charset="-128"/>
                          <a:ea typeface="メイリオ" panose="020B0604030504040204" pitchFamily="50" charset="-128"/>
                        </a:rPr>
                        <a:t>お一人様</a:t>
                      </a:r>
                    </a:p>
                  </a:txBody>
                  <a:tcPr anchor="ctr"/>
                </a:tc>
                <a:tc gridSpan="2">
                  <a:txBody>
                    <a:bodyPr/>
                    <a:lstStyle/>
                    <a:p>
                      <a:pPr algn="l"/>
                      <a:r>
                        <a:rPr kumimoji="1" lang="ja-JP" altLang="en-US" dirty="0">
                          <a:latin typeface="メイリオ" panose="020B0604030504040204" pitchFamily="50" charset="-128"/>
                          <a:ea typeface="メイリオ" panose="020B0604030504040204" pitchFamily="50" charset="-128"/>
                        </a:rPr>
                        <a:t>次の場合の対処方法を事前に決めておく必要がある</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〇預貯金の引出しや支払い等ができなくなった</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判断力の有・無</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〇病気、怪我、認知症、介護状態になった時の入院・入所手続き</a:t>
                      </a:r>
                    </a:p>
                    <a:p>
                      <a:pPr algn="l"/>
                      <a:r>
                        <a:rPr kumimoji="1" lang="ja-JP" altLang="en-US" dirty="0">
                          <a:latin typeface="メイリオ" panose="020B0604030504040204" pitchFamily="50" charset="-128"/>
                          <a:ea typeface="メイリオ" panose="020B0604030504040204" pitchFamily="50" charset="-128"/>
                        </a:rPr>
                        <a:t>〇亡くなった場合の葬儀や納骨、死後の手続きや遺品・遺産</a:t>
                      </a:r>
                    </a:p>
                  </a:txBody>
                  <a:tcPr anchor="ctr"/>
                </a:tc>
                <a:tc hMerge="1">
                  <a:txBody>
                    <a:bodyPr/>
                    <a:lstStyle/>
                    <a:p>
                      <a:pPr marL="268288" indent="-268288"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620615064"/>
                  </a:ext>
                </a:extLst>
              </a:tr>
            </a:tbl>
          </a:graphicData>
        </a:graphic>
      </p:graphicFrame>
    </p:spTree>
    <p:extLst>
      <p:ext uri="{BB962C8B-B14F-4D97-AF65-F5344CB8AC3E}">
        <p14:creationId xmlns:p14="http://schemas.microsoft.com/office/powerpoint/2010/main" val="1321242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AB1EB6CE-FA93-FE59-B4DF-1EA7A42977FC}"/>
              </a:ext>
            </a:extLst>
          </p:cNvPr>
          <p:cNvGraphicFramePr>
            <a:graphicFrameLocks noGrp="1"/>
          </p:cNvGraphicFramePr>
          <p:nvPr>
            <p:extLst>
              <p:ext uri="{D42A27DB-BD31-4B8C-83A1-F6EECF244321}">
                <p14:modId xmlns:p14="http://schemas.microsoft.com/office/powerpoint/2010/main" val="825633067"/>
              </p:ext>
            </p:extLst>
          </p:nvPr>
        </p:nvGraphicFramePr>
        <p:xfrm>
          <a:off x="117085" y="1267691"/>
          <a:ext cx="8909825" cy="5512489"/>
        </p:xfrm>
        <a:graphic>
          <a:graphicData uri="http://schemas.openxmlformats.org/drawingml/2006/table">
            <a:tbl>
              <a:tblPr firstRow="1" bandRow="1">
                <a:tableStyleId>{21E4AEA4-8DFA-4A89-87EB-49C32662AFE0}</a:tableStyleId>
              </a:tblPr>
              <a:tblGrid>
                <a:gridCol w="1835468">
                  <a:extLst>
                    <a:ext uri="{9D8B030D-6E8A-4147-A177-3AD203B41FA5}">
                      <a16:colId xmlns:a16="http://schemas.microsoft.com/office/drawing/2014/main" val="1060387777"/>
                    </a:ext>
                  </a:extLst>
                </a:gridCol>
                <a:gridCol w="4208493">
                  <a:extLst>
                    <a:ext uri="{9D8B030D-6E8A-4147-A177-3AD203B41FA5}">
                      <a16:colId xmlns:a16="http://schemas.microsoft.com/office/drawing/2014/main" val="905254560"/>
                    </a:ext>
                  </a:extLst>
                </a:gridCol>
                <a:gridCol w="2865864">
                  <a:extLst>
                    <a:ext uri="{9D8B030D-6E8A-4147-A177-3AD203B41FA5}">
                      <a16:colId xmlns:a16="http://schemas.microsoft.com/office/drawing/2014/main" val="1653598663"/>
                    </a:ext>
                  </a:extLst>
                </a:gridCol>
              </a:tblGrid>
              <a:tr h="466041">
                <a:tc>
                  <a:txBody>
                    <a:bodyPr/>
                    <a:lstStyle/>
                    <a:p>
                      <a:pPr algn="ctr"/>
                      <a:r>
                        <a:rPr kumimoji="1" lang="ja-JP" altLang="en-US" dirty="0">
                          <a:latin typeface="メイリオ" panose="020B0604030504040204" pitchFamily="50" charset="-128"/>
                          <a:ea typeface="メイリオ" panose="020B0604030504040204" pitchFamily="50" charset="-128"/>
                        </a:rPr>
                        <a:t>項　目</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内　　容</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　考</a:t>
                      </a:r>
                    </a:p>
                  </a:txBody>
                  <a:tcPr anchor="ctr"/>
                </a:tc>
                <a:extLst>
                  <a:ext uri="{0D108BD9-81ED-4DB2-BD59-A6C34878D82A}">
                    <a16:rowId xmlns:a16="http://schemas.microsoft.com/office/drawing/2014/main" val="3362224787"/>
                  </a:ext>
                </a:extLst>
              </a:tr>
              <a:tr h="657625">
                <a:tc>
                  <a:txBody>
                    <a:bodyPr/>
                    <a:lstStyle/>
                    <a:p>
                      <a:pPr algn="ctr"/>
                      <a:r>
                        <a:rPr kumimoji="1" lang="ja-JP" altLang="en-US" dirty="0">
                          <a:latin typeface="メイリオ" panose="020B0604030504040204" pitchFamily="50" charset="-128"/>
                          <a:ea typeface="メイリオ" panose="020B0604030504040204" pitchFamily="50" charset="-128"/>
                        </a:rPr>
                        <a:t>預貯金</a:t>
                      </a: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有価証券</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通帳・預入先、種類、口座番号等、金額、通帳、カード、暗証番号等</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暗証番号は秘匿性に注意</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株式、債券、投資信託</a:t>
                      </a:r>
                    </a:p>
                  </a:txBody>
                  <a:tcPr anchor="ctr"/>
                </a:tc>
                <a:extLst>
                  <a:ext uri="{0D108BD9-81ED-4DB2-BD59-A6C34878D82A}">
                    <a16:rowId xmlns:a16="http://schemas.microsoft.com/office/drawing/2014/main" val="4227150830"/>
                  </a:ext>
                </a:extLst>
              </a:tr>
              <a:tr h="657625">
                <a:tc>
                  <a:txBody>
                    <a:bodyPr/>
                    <a:lstStyle/>
                    <a:p>
                      <a:pPr algn="ctr"/>
                      <a:r>
                        <a:rPr kumimoji="1" lang="ja-JP" altLang="en-US" dirty="0">
                          <a:latin typeface="メイリオ" panose="020B0604030504040204" pitchFamily="50" charset="-128"/>
                          <a:ea typeface="メイリオ" panose="020B0604030504040204" pitchFamily="50" charset="-128"/>
                        </a:rPr>
                        <a:t>不動産</a:t>
                      </a:r>
                    </a:p>
                  </a:txBody>
                  <a:tcPr anchor="ctr"/>
                </a:tc>
                <a:tc>
                  <a:txBody>
                    <a:bodyPr/>
                    <a:lstStyle/>
                    <a:p>
                      <a:pPr algn="l"/>
                      <a:r>
                        <a:rPr kumimoji="1" lang="zh-TW" altLang="en-US" dirty="0">
                          <a:latin typeface="メイリオ" panose="020B0604030504040204" pitchFamily="50" charset="-128"/>
                          <a:ea typeface="メイリオ" panose="020B0604030504040204" pitchFamily="50" charset="-128"/>
                        </a:rPr>
                        <a:t>不動産登記簿謄本</a:t>
                      </a:r>
                      <a:r>
                        <a:rPr kumimoji="1" lang="ja-JP" altLang="en-US" dirty="0">
                          <a:latin typeface="メイリオ" panose="020B0604030504040204" pitchFamily="50" charset="-128"/>
                          <a:ea typeface="メイリオ" panose="020B0604030504040204" pitchFamily="50" charset="-128"/>
                        </a:rPr>
                        <a:t>（住所、所有権・抵当権設定）</a:t>
                      </a:r>
                    </a:p>
                  </a:txBody>
                  <a:tcPr anchor="ctr"/>
                </a:tc>
                <a:tc>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206261479"/>
                  </a:ext>
                </a:extLst>
              </a:tr>
              <a:tr h="12213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借り入れ</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契約書</a:t>
                      </a:r>
                      <a:r>
                        <a:rPr kumimoji="1" lang="ja-JP" altLang="en-US" dirty="0">
                          <a:latin typeface="メイリオ" panose="020B0604030504040204" pitchFamily="50" charset="-128"/>
                          <a:ea typeface="+mn-ea"/>
                        </a:rPr>
                        <a:t>等（借入先、種類、金額、返済方法等）</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dirty="0">
                          <a:latin typeface="メイリオ" panose="020B0604030504040204" pitchFamily="50" charset="-128"/>
                          <a:ea typeface="+mn-ea"/>
                        </a:rPr>
                        <a:t>銀行等ローン、カードローン、リボルビング払い、年金担保貸付制度、福祉資金等</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29364591"/>
                  </a:ext>
                </a:extLst>
              </a:tr>
              <a:tr h="657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年金等収入</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年金証書等（厚生年金、基礎年金、</a:t>
                      </a:r>
                      <a:r>
                        <a:rPr kumimoji="1" lang="en-US" altLang="ja-JP" dirty="0">
                          <a:latin typeface="メイリオ" panose="020B0604030504040204" pitchFamily="50" charset="-128"/>
                          <a:ea typeface="メイリオ" panose="020B0604030504040204" pitchFamily="50" charset="-128"/>
                        </a:rPr>
                        <a:t>NTT</a:t>
                      </a:r>
                      <a:r>
                        <a:rPr kumimoji="1" lang="ja-JP" altLang="en-US" dirty="0">
                          <a:latin typeface="メイリオ" panose="020B0604030504040204" pitchFamily="50" charset="-128"/>
                          <a:ea typeface="メイリオ" panose="020B0604030504040204" pitchFamily="50" charset="-128"/>
                        </a:rPr>
                        <a:t>企業年金、個人年金等）</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遺族年金、障害年金</a:t>
                      </a:r>
                    </a:p>
                    <a:p>
                      <a:pPr algn="l"/>
                      <a:r>
                        <a:rPr kumimoji="1" lang="ja-JP" altLang="en-US" dirty="0">
                          <a:latin typeface="メイリオ" panose="020B0604030504040204" pitchFamily="50" charset="-128"/>
                          <a:ea typeface="メイリオ" panose="020B0604030504040204" pitchFamily="50" charset="-128"/>
                        </a:rPr>
                        <a:t>個人年金・・</a:t>
                      </a:r>
                    </a:p>
                  </a:txBody>
                  <a:tcPr anchor="ctr"/>
                </a:tc>
                <a:extLst>
                  <a:ext uri="{0D108BD9-81ED-4DB2-BD59-A6C34878D82A}">
                    <a16:rowId xmlns:a16="http://schemas.microsoft.com/office/drawing/2014/main" val="4125717800"/>
                  </a:ext>
                </a:extLst>
              </a:tr>
              <a:tr h="4660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保　険</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生命保険、医療保険、損害保険等</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火災保険、自動車保険</a:t>
                      </a:r>
                    </a:p>
                  </a:txBody>
                  <a:tcPr anchor="ctr"/>
                </a:tc>
                <a:extLst>
                  <a:ext uri="{0D108BD9-81ED-4DB2-BD59-A6C34878D82A}">
                    <a16:rowId xmlns:a16="http://schemas.microsoft.com/office/drawing/2014/main" val="2476707909"/>
                  </a:ext>
                </a:extLst>
              </a:tr>
              <a:tr h="9394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介護の希望</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自宅</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誰が</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、通所</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誰が</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、居宅</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特別養護老人ホームは要介護</a:t>
                      </a:r>
                      <a:r>
                        <a:rPr kumimoji="1" lang="en-US" altLang="ja-JP" dirty="0">
                          <a:latin typeface="メイリオ" panose="020B0604030504040204" pitchFamily="50" charset="-128"/>
                          <a:ea typeface="メイリオ" panose="020B0604030504040204" pitchFamily="50" charset="-128"/>
                        </a:rPr>
                        <a:t>3</a:t>
                      </a:r>
                      <a:r>
                        <a:rPr kumimoji="1" lang="ja-JP" altLang="en-US" dirty="0">
                          <a:latin typeface="メイリオ" panose="020B0604030504040204" pitchFamily="50" charset="-128"/>
                          <a:ea typeface="メイリオ" panose="020B0604030504040204" pitchFamily="50" charset="-128"/>
                        </a:rPr>
                        <a:t>以上の認定が必要</a:t>
                      </a:r>
                      <a:endParaRPr kumimoji="1" lang="en-US" altLang="ja-JP" dirty="0">
                        <a:latin typeface="メイリオ" panose="020B0604030504040204" pitchFamily="50" charset="-128"/>
                        <a:ea typeface="メイリオ" panose="020B0604030504040204" pitchFamily="50" charset="-128"/>
                      </a:endParaRPr>
                    </a:p>
                    <a:p>
                      <a:pPr algn="l"/>
                      <a:r>
                        <a:rPr kumimoji="1" lang="ja-JP" altLang="en-US" dirty="0">
                          <a:latin typeface="メイリオ" panose="020B0604030504040204" pitchFamily="50" charset="-128"/>
                          <a:ea typeface="メイリオ" panose="020B0604030504040204" pitchFamily="50" charset="-128"/>
                        </a:rPr>
                        <a:t>必要資金の確認</a:t>
                      </a:r>
                    </a:p>
                  </a:txBody>
                  <a:tcPr anchor="ctr"/>
                </a:tc>
                <a:extLst>
                  <a:ext uri="{0D108BD9-81ED-4DB2-BD59-A6C34878D82A}">
                    <a16:rowId xmlns:a16="http://schemas.microsoft.com/office/drawing/2014/main" val="1681415170"/>
                  </a:ext>
                </a:extLst>
              </a:tr>
              <a:tr h="4467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その他</a:t>
                      </a:r>
                    </a:p>
                  </a:txBody>
                  <a:tcPr anchor="ctr"/>
                </a:tc>
                <a:tc gridSpan="2">
                  <a:txBody>
                    <a:bodyPr/>
                    <a:lstStyle/>
                    <a:p>
                      <a:pPr algn="l"/>
                      <a:r>
                        <a:rPr lang="ja-JP" altLang="en-US" dirty="0"/>
                        <a:t>リヴィング・ウイル、</a:t>
                      </a:r>
                      <a:r>
                        <a:rPr kumimoji="1" lang="ja-JP" altLang="en-US" dirty="0">
                          <a:latin typeface="メイリオ" panose="020B0604030504040204" pitchFamily="50" charset="-128"/>
                          <a:ea typeface="+mn-ea"/>
                        </a:rPr>
                        <a:t>葬儀、遺言、相続、お墓等</a:t>
                      </a:r>
                      <a:endParaRPr kumimoji="1" lang="ja-JP" altLang="en-US" dirty="0">
                        <a:latin typeface="メイリオ" panose="020B0604030504040204" pitchFamily="50" charset="-128"/>
                        <a:ea typeface="メイリオ" panose="020B0604030504040204" pitchFamily="50" charset="-128"/>
                      </a:endParaRPr>
                    </a:p>
                  </a:txBody>
                  <a:tcPr anchor="ctr"/>
                </a:tc>
                <a:tc hMerge="1">
                  <a:txBody>
                    <a:bodyPr/>
                    <a:lstStyle/>
                    <a:p>
                      <a:pPr algn="l"/>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288278059"/>
                  </a:ext>
                </a:extLst>
              </a:tr>
            </a:tbl>
          </a:graphicData>
        </a:graphic>
      </p:graphicFrame>
      <p:sp>
        <p:nvSpPr>
          <p:cNvPr id="5" name="Text Box 5"/>
          <p:cNvSpPr txBox="1">
            <a:spLocks noChangeArrowheads="1"/>
          </p:cNvSpPr>
          <p:nvPr/>
        </p:nvSpPr>
        <p:spPr bwMode="auto">
          <a:xfrm>
            <a:off x="0" y="165788"/>
            <a:ext cx="560657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エンディングノートのポイントについて</a:t>
            </a:r>
            <a:endParaRPr lang="en-US" altLang="ja-JP"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10</a:t>
            </a:fld>
            <a:endParaRPr kumimoji="1" lang="ja-JP" altLang="en-US"/>
          </a:p>
        </p:txBody>
      </p:sp>
      <p:sp>
        <p:nvSpPr>
          <p:cNvPr id="2" name="テキスト ボックス 1">
            <a:extLst>
              <a:ext uri="{FF2B5EF4-FFF2-40B4-BE49-F238E27FC236}">
                <a16:creationId xmlns:a16="http://schemas.microsoft.com/office/drawing/2014/main" id="{E8BD8815-B05A-60CC-2990-E29FC8C80245}"/>
              </a:ext>
            </a:extLst>
          </p:cNvPr>
          <p:cNvSpPr txBox="1"/>
          <p:nvPr/>
        </p:nvSpPr>
        <p:spPr>
          <a:xfrm>
            <a:off x="257617" y="705045"/>
            <a:ext cx="8628763" cy="374461"/>
          </a:xfrm>
          <a:prstGeom prst="rect">
            <a:avLst/>
          </a:prstGeom>
          <a:noFill/>
        </p:spPr>
        <p:txBody>
          <a:bodyPr wrap="square" rtlCol="0">
            <a:spAutoFit/>
          </a:bodyPr>
          <a:lstStyle/>
          <a:p>
            <a:pPr>
              <a:lnSpc>
                <a:spcPts val="2200"/>
              </a:lnSpc>
              <a:spcBef>
                <a:spcPct val="50000"/>
              </a:spcBef>
              <a:spcAft>
                <a:spcPts val="1800"/>
              </a:spcAft>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前項の各種チェックに基づきエンディングノート等に整理・記載する</a:t>
            </a:r>
          </a:p>
        </p:txBody>
      </p:sp>
      <p:sp>
        <p:nvSpPr>
          <p:cNvPr id="4" name="テキスト ボックス 3">
            <a:extLst>
              <a:ext uri="{FF2B5EF4-FFF2-40B4-BE49-F238E27FC236}">
                <a16:creationId xmlns:a16="http://schemas.microsoft.com/office/drawing/2014/main" id="{0307BA76-C4C0-5E84-8D2D-906779C88E47}"/>
              </a:ext>
            </a:extLst>
          </p:cNvPr>
          <p:cNvSpPr txBox="1"/>
          <p:nvPr/>
        </p:nvSpPr>
        <p:spPr>
          <a:xfrm>
            <a:off x="3834245" y="954621"/>
            <a:ext cx="5309755" cy="339580"/>
          </a:xfrm>
          <a:prstGeom prst="rect">
            <a:avLst/>
          </a:prstGeom>
          <a:noFill/>
        </p:spPr>
        <p:txBody>
          <a:bodyPr wrap="square" rtlCol="0">
            <a:spAutoFit/>
          </a:bodyPr>
          <a:lstStyle/>
          <a:p>
            <a:pPr>
              <a:lnSpc>
                <a:spcPts val="2200"/>
              </a:lnSpc>
              <a:spcBef>
                <a:spcPct val="50000"/>
              </a:spcBef>
              <a:spcAft>
                <a:spcPts val="1800"/>
              </a:spcAft>
            </a:pPr>
            <a:r>
              <a:rPr lang="ja-JP" altLang="en-US" sz="1400" b="1" dirty="0">
                <a:solidFill>
                  <a:srgbClr val="3399FF"/>
                </a:solidFill>
                <a:latin typeface="Meiryo UI" panose="020B0604030504040204" pitchFamily="50" charset="-128"/>
                <a:ea typeface="Meiryo UI" panose="020B0604030504040204" pitchFamily="50" charset="-128"/>
                <a:cs typeface="Meiryo UI" panose="020B0604030504040204" pitchFamily="50" charset="-128"/>
              </a:rPr>
              <a:t>エンディングノートは市販されていますが、無料ダウンロード版もあります。</a:t>
            </a:r>
          </a:p>
        </p:txBody>
      </p:sp>
    </p:spTree>
    <p:extLst>
      <p:ext uri="{BB962C8B-B14F-4D97-AF65-F5344CB8AC3E}">
        <p14:creationId xmlns:p14="http://schemas.microsoft.com/office/powerpoint/2010/main" val="365257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5"/>
          <p:cNvSpPr txBox="1">
            <a:spLocks noChangeArrowheads="1"/>
          </p:cNvSpPr>
          <p:nvPr/>
        </p:nvSpPr>
        <p:spPr bwMode="auto">
          <a:xfrm>
            <a:off x="-38100" y="184247"/>
            <a:ext cx="46101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終わりに</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11</a:t>
            </a:fld>
            <a:endParaRPr kumimoji="1" lang="ja-JP" altLang="en-US"/>
          </a:p>
        </p:txBody>
      </p:sp>
      <p:sp>
        <p:nvSpPr>
          <p:cNvPr id="2" name="テキスト ボックス 1">
            <a:extLst>
              <a:ext uri="{FF2B5EF4-FFF2-40B4-BE49-F238E27FC236}">
                <a16:creationId xmlns:a16="http://schemas.microsoft.com/office/drawing/2014/main" id="{3311369A-EBAC-23E8-C123-AFFFD079974F}"/>
              </a:ext>
            </a:extLst>
          </p:cNvPr>
          <p:cNvSpPr txBox="1"/>
          <p:nvPr/>
        </p:nvSpPr>
        <p:spPr>
          <a:xfrm>
            <a:off x="260621" y="785128"/>
            <a:ext cx="8667479" cy="4278094"/>
          </a:xfrm>
          <a:prstGeom prst="rect">
            <a:avLst/>
          </a:prstGeom>
          <a:noFill/>
        </p:spPr>
        <p:txBody>
          <a:bodyPr wrap="square">
            <a:spAutoFit/>
          </a:bodyPr>
          <a:lstStyle/>
          <a:p>
            <a:r>
              <a:rPr lang="ja-JP" altLang="en-US" sz="2400" b="1" dirty="0">
                <a:solidFill>
                  <a:srgbClr val="002060"/>
                </a:solidFill>
                <a:latin typeface="Meiryo UI" panose="020B0604030504040204" pitchFamily="50" charset="-128"/>
                <a:ea typeface="Meiryo UI" panose="020B0604030504040204" pitchFamily="50" charset="-128"/>
              </a:rPr>
              <a:t>〇 終活セミナーにご参加いただきありがとうございました。</a:t>
            </a:r>
          </a:p>
          <a:p>
            <a:endParaRPr lang="ja-JP" altLang="en-US" sz="2400" b="1" dirty="0">
              <a:solidFill>
                <a:srgbClr val="002060"/>
              </a:solidFill>
              <a:latin typeface="Meiryo UI" panose="020B0604030504040204" pitchFamily="50" charset="-128"/>
              <a:ea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rPr>
              <a:t>〇</a:t>
            </a:r>
            <a:r>
              <a:rPr lang="en-US" altLang="ja-JP" sz="2400" b="1" dirty="0">
                <a:solidFill>
                  <a:srgbClr val="002060"/>
                </a:solidFill>
                <a:latin typeface="Meiryo UI" panose="020B0604030504040204" pitchFamily="50" charset="-128"/>
                <a:ea typeface="Meiryo UI" panose="020B0604030504040204" pitchFamily="50" charset="-128"/>
              </a:rPr>
              <a:t> </a:t>
            </a:r>
            <a:r>
              <a:rPr lang="ja-JP" altLang="en-US" sz="2400" b="1" dirty="0">
                <a:solidFill>
                  <a:srgbClr val="002060"/>
                </a:solidFill>
                <a:latin typeface="Meiryo UI" panose="020B0604030504040204" pitchFamily="50" charset="-128"/>
                <a:ea typeface="Meiryo UI" panose="020B0604030504040204" pitchFamily="50" charset="-128"/>
              </a:rPr>
              <a:t>質問のある方は、チャットまたは発言願います。</a:t>
            </a:r>
            <a:endParaRPr lang="en-US" altLang="ja-JP" sz="2400" b="1" dirty="0">
              <a:solidFill>
                <a:srgbClr val="002060"/>
              </a:solidFill>
              <a:latin typeface="Meiryo UI" panose="020B0604030504040204" pitchFamily="50" charset="-128"/>
              <a:ea typeface="Meiryo UI" panose="020B0604030504040204" pitchFamily="50" charset="-128"/>
            </a:endParaRPr>
          </a:p>
          <a:p>
            <a:endParaRPr lang="en-US" altLang="ja-JP" sz="2400" b="1" dirty="0">
              <a:solidFill>
                <a:srgbClr val="002060"/>
              </a:solidFill>
              <a:latin typeface="Meiryo UI" panose="020B0604030504040204" pitchFamily="50" charset="-128"/>
              <a:ea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rPr>
              <a:t>〇</a:t>
            </a:r>
            <a:r>
              <a:rPr lang="en-US" altLang="ja-JP" sz="2400" b="1" dirty="0">
                <a:solidFill>
                  <a:srgbClr val="002060"/>
                </a:solidFill>
                <a:latin typeface="Meiryo UI" panose="020B0604030504040204" pitchFamily="50" charset="-128"/>
                <a:ea typeface="Meiryo UI" panose="020B0604030504040204" pitchFamily="50" charset="-128"/>
              </a:rPr>
              <a:t> </a:t>
            </a:r>
            <a:r>
              <a:rPr lang="ja-JP" altLang="en-US" sz="2400" b="1" dirty="0">
                <a:solidFill>
                  <a:srgbClr val="002060"/>
                </a:solidFill>
                <a:latin typeface="Meiryo UI" panose="020B0604030504040204" pitchFamily="50" charset="-128"/>
                <a:ea typeface="Meiryo UI" panose="020B0604030504040204" pitchFamily="50" charset="-128"/>
              </a:rPr>
              <a:t>今後、どのような内容のセミナーをお望みですか？</a:t>
            </a:r>
            <a:endParaRPr lang="en-US" altLang="ja-JP" sz="2400" b="1" dirty="0">
              <a:solidFill>
                <a:srgbClr val="002060"/>
              </a:solidFill>
              <a:latin typeface="Meiryo UI" panose="020B0604030504040204" pitchFamily="50" charset="-128"/>
              <a:ea typeface="Meiryo UI" panose="020B0604030504040204" pitchFamily="50" charset="-128"/>
            </a:endParaRPr>
          </a:p>
          <a:p>
            <a:pPr marL="714375"/>
            <a:r>
              <a:rPr lang="ja-JP" altLang="en-US" sz="2400" b="1" dirty="0">
                <a:solidFill>
                  <a:srgbClr val="002060"/>
                </a:solidFill>
                <a:latin typeface="Meiryo UI" panose="020B0604030504040204" pitchFamily="50" charset="-128"/>
                <a:ea typeface="Meiryo UI" panose="020B0604030504040204" pitchFamily="50" charset="-128"/>
              </a:rPr>
              <a:t>チャット（💬）で入力願います。</a:t>
            </a:r>
          </a:p>
          <a:p>
            <a:endParaRPr lang="ja-JP" altLang="en-US" sz="2400" b="1" dirty="0">
              <a:solidFill>
                <a:srgbClr val="002060"/>
              </a:solidFill>
              <a:latin typeface="Meiryo UI" panose="020B0604030504040204" pitchFamily="50" charset="-128"/>
              <a:ea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rPr>
              <a:t>〇 以降は、電友会大阪北支部へお願いします。</a:t>
            </a:r>
          </a:p>
          <a:p>
            <a:pPr marL="446088"/>
            <a:endParaRPr lang="ja-JP" altLang="en-US" sz="800" b="1" dirty="0">
              <a:solidFill>
                <a:srgbClr val="002060"/>
              </a:solidFill>
              <a:latin typeface="Meiryo UI" panose="020B0604030504040204" pitchFamily="50" charset="-128"/>
              <a:ea typeface="Meiryo UI" panose="020B0604030504040204" pitchFamily="50" charset="-128"/>
            </a:endParaRPr>
          </a:p>
          <a:p>
            <a:pPr marL="446088"/>
            <a:r>
              <a:rPr lang="ja-JP" altLang="en-US" sz="2400" b="1" dirty="0">
                <a:solidFill>
                  <a:srgbClr val="002060"/>
                </a:solidFill>
                <a:latin typeface="Meiryo UI" panose="020B0604030504040204" pitchFamily="50" charset="-128"/>
                <a:ea typeface="Meiryo UI" panose="020B0604030504040204" pitchFamily="50" charset="-128"/>
              </a:rPr>
              <a:t>*電友会大阪北支部　</a:t>
            </a:r>
            <a:r>
              <a:rPr lang="en-US" altLang="ja-JP" sz="2400" b="1" dirty="0">
                <a:solidFill>
                  <a:srgbClr val="002060"/>
                </a:solidFill>
                <a:latin typeface="Meiryo UI" panose="020B0604030504040204" pitchFamily="50" charset="-128"/>
                <a:ea typeface="Meiryo UI" panose="020B0604030504040204" pitchFamily="50" charset="-128"/>
              </a:rPr>
              <a:t>denyu10@vesta.ocn.ne.jp</a:t>
            </a:r>
            <a:endParaRPr lang="ja-JP" altLang="en-US" sz="2400" b="1" dirty="0">
              <a:solidFill>
                <a:srgbClr val="002060"/>
              </a:solidFill>
              <a:latin typeface="Meiryo UI" panose="020B0604030504040204" pitchFamily="50" charset="-128"/>
              <a:ea typeface="Meiryo UI" panose="020B0604030504040204" pitchFamily="50" charset="-128"/>
            </a:endParaRPr>
          </a:p>
          <a:p>
            <a:endParaRPr lang="ja-JP" altLang="en-US" sz="2400" b="1" dirty="0">
              <a:solidFill>
                <a:srgbClr val="002060"/>
              </a:solidFill>
              <a:latin typeface="Meiryo UI" panose="020B0604030504040204" pitchFamily="50" charset="-128"/>
              <a:ea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rPr>
              <a:t>〇 今後も電友会行事にご参加ください。</a:t>
            </a:r>
          </a:p>
        </p:txBody>
      </p:sp>
      <p:pic>
        <p:nvPicPr>
          <p:cNvPr id="1026" name="Picture 2">
            <a:extLst>
              <a:ext uri="{FF2B5EF4-FFF2-40B4-BE49-F238E27FC236}">
                <a16:creationId xmlns:a16="http://schemas.microsoft.com/office/drawing/2014/main" id="{3E94B887-78AF-5462-31B9-97B52C05152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90922" y="5169900"/>
            <a:ext cx="1164822" cy="14791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2F14881F-072D-5202-FA50-E15DAD910A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08298" y="5135667"/>
            <a:ext cx="1164822" cy="14791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DA185555-FBCC-73A2-3103-DD60F0EF4B1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2329" y="5403737"/>
            <a:ext cx="1559383" cy="1245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64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6"/>
          <p:cNvSpPr txBox="1">
            <a:spLocks noChangeArrowheads="1"/>
          </p:cNvSpPr>
          <p:nvPr/>
        </p:nvSpPr>
        <p:spPr bwMode="auto">
          <a:xfrm>
            <a:off x="339053" y="799009"/>
            <a:ext cx="8804947" cy="5893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b="1" i="1">
                <a:solidFill>
                  <a:srgbClr val="FF0000"/>
                </a:solidFill>
                <a:latin typeface="Arial" panose="020B0604020202020204" pitchFamily="34" charset="0"/>
                <a:ea typeface="ＭＳ Ｐゴシック" panose="020B0600070205080204" pitchFamily="50" charset="-128"/>
              </a:defRPr>
            </a:lvl1pPr>
            <a:lvl2pPr marL="742950" indent="-285750" eaLnBrk="0" hangingPunct="0">
              <a:defRPr kumimoji="1" sz="3200" b="1" i="1">
                <a:solidFill>
                  <a:srgbClr val="FF0000"/>
                </a:solidFill>
                <a:latin typeface="Arial" panose="020B0604020202020204" pitchFamily="34" charset="0"/>
                <a:ea typeface="ＭＳ Ｐゴシック" panose="020B0600070205080204" pitchFamily="50" charset="-128"/>
              </a:defRPr>
            </a:lvl2pPr>
            <a:lvl3pPr marL="1143000" indent="-228600" eaLnBrk="0" hangingPunct="0">
              <a:defRPr kumimoji="1" sz="3200" b="1" i="1">
                <a:solidFill>
                  <a:srgbClr val="FF0000"/>
                </a:solidFill>
                <a:latin typeface="Arial" panose="020B0604020202020204" pitchFamily="34" charset="0"/>
                <a:ea typeface="ＭＳ Ｐゴシック" panose="020B0600070205080204" pitchFamily="50" charset="-128"/>
              </a:defRPr>
            </a:lvl3pPr>
            <a:lvl4pPr marL="1600200" indent="-228600" eaLnBrk="0" hangingPunct="0">
              <a:defRPr kumimoji="1" sz="3200" b="1" i="1">
                <a:solidFill>
                  <a:srgbClr val="FF0000"/>
                </a:solidFill>
                <a:latin typeface="Arial" panose="020B0604020202020204" pitchFamily="34" charset="0"/>
                <a:ea typeface="ＭＳ Ｐゴシック" panose="020B0600070205080204" pitchFamily="50" charset="-128"/>
              </a:defRPr>
            </a:lvl4pPr>
            <a:lvl5pPr marL="2057400" indent="-228600" eaLnBrk="0" hangingPunct="0">
              <a:defRPr kumimoji="1" sz="3200" b="1" i="1">
                <a:solidFill>
                  <a:srgbClr val="FF0000"/>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3200" b="1" i="1">
                <a:solidFill>
                  <a:srgbClr val="FF0000"/>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3200" b="1" i="1">
                <a:solidFill>
                  <a:srgbClr val="FF0000"/>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3200" b="1" i="1">
                <a:solidFill>
                  <a:srgbClr val="FF0000"/>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3200" b="1" i="1">
                <a:solidFill>
                  <a:srgbClr val="FF0000"/>
                </a:solidFill>
                <a:latin typeface="Arial" panose="020B0604020202020204" pitchFamily="34" charset="0"/>
                <a:ea typeface="ＭＳ Ｐゴシック" panose="020B0600070205080204" pitchFamily="50" charset="-128"/>
              </a:defRPr>
            </a:lvl9pPr>
          </a:lstStyle>
          <a:p>
            <a:pPr lvl="0" eaLnBrk="1" fontAlgn="base" hangingPunct="1">
              <a:spcBef>
                <a:spcPts val="600"/>
              </a:spcBef>
              <a:spcAft>
                <a:spcPct val="0"/>
              </a:spcAft>
              <a:defRPr/>
            </a:pPr>
            <a:r>
              <a:rPr lang="ja-JP" altLang="en-US" sz="2800" i="0" kern="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終活はライフプラン</a:t>
            </a:r>
          </a:p>
          <a:p>
            <a:pPr lvl="0" eaLnBrk="1" fontAlgn="base" hangingPunct="1">
              <a:spcBef>
                <a:spcPts val="600"/>
              </a:spcBef>
              <a:spcAft>
                <a:spcPct val="0"/>
              </a:spcAft>
              <a:defRPr/>
            </a:pPr>
            <a:endParaRPr lang="ja-JP" altLang="en-US" sz="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・終活の認知度等について</a:t>
            </a: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・人生の後半期を生き生きと過ごすためのライフプラン</a:t>
            </a:r>
            <a:endParaRPr lang="en-US" altLang="ja-JP"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・終活プランのポイント</a:t>
            </a:r>
          </a:p>
          <a:p>
            <a:pPr eaLnBrk="1" fontAlgn="base" hangingPunct="1">
              <a:spcBef>
                <a:spcPts val="600"/>
              </a:spcBef>
              <a:spcAft>
                <a:spcPct val="0"/>
              </a:spcAft>
              <a:defRPr/>
            </a:pPr>
            <a:endParaRPr lang="ja-JP" altLang="en-US" sz="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ts val="600"/>
              </a:spcBef>
              <a:spcAft>
                <a:spcPct val="0"/>
              </a:spcAft>
              <a:defRPr/>
            </a:pPr>
            <a:r>
              <a:rPr lang="ja-JP" altLang="en-US" sz="2800" i="0" kern="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終活の仕方について</a:t>
            </a:r>
          </a:p>
          <a:p>
            <a:pPr lvl="0"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・終活の始めは棚卸から</a:t>
            </a: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・財産のチェック</a:t>
            </a: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・言い残したいことのチェック</a:t>
            </a:r>
            <a:endParaRPr lang="en-US" altLang="ja-JP"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・エンディングノートのポイントについて</a:t>
            </a:r>
          </a:p>
          <a:p>
            <a:pPr lvl="0" eaLnBrk="1" fontAlgn="base" hangingPunct="1">
              <a:spcBef>
                <a:spcPts val="600"/>
              </a:spcBef>
              <a:spcAft>
                <a:spcPct val="0"/>
              </a:spcAft>
              <a:defRPr/>
            </a:pPr>
            <a:endParaRPr lang="ja-JP" altLang="en-US" sz="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ts val="600"/>
              </a:spcBef>
              <a:spcAft>
                <a:spcPct val="0"/>
              </a:spcAft>
              <a:defRPr/>
            </a:pPr>
            <a:r>
              <a:rPr lang="ja-JP" altLang="en-US" sz="2800" i="0" kern="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その他</a:t>
            </a:r>
          </a:p>
        </p:txBody>
      </p:sp>
      <p:sp>
        <p:nvSpPr>
          <p:cNvPr id="5" name="Text Box 5"/>
          <p:cNvSpPr txBox="1">
            <a:spLocks noChangeArrowheads="1"/>
          </p:cNvSpPr>
          <p:nvPr/>
        </p:nvSpPr>
        <p:spPr bwMode="auto">
          <a:xfrm>
            <a:off x="0" y="165070"/>
            <a:ext cx="46101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本日のテーマ</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1</a:t>
            </a:fld>
            <a:endParaRPr kumimoji="1" lang="ja-JP" altLang="en-US"/>
          </a:p>
        </p:txBody>
      </p:sp>
    </p:spTree>
    <p:extLst>
      <p:ext uri="{BB962C8B-B14F-4D97-AF65-F5344CB8AC3E}">
        <p14:creationId xmlns:p14="http://schemas.microsoft.com/office/powerpoint/2010/main" val="217138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 y="158299"/>
            <a:ext cx="560657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終活はライフプラン</a:t>
            </a:r>
            <a:r>
              <a:rPr lang="en-US" altLang="ja-JP"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2</a:t>
            </a:fld>
            <a:endParaRPr kumimoji="1" lang="ja-JP" altLang="en-US"/>
          </a:p>
        </p:txBody>
      </p:sp>
      <p:sp>
        <p:nvSpPr>
          <p:cNvPr id="4" name="テキスト ボックス 3">
            <a:extLst>
              <a:ext uri="{FF2B5EF4-FFF2-40B4-BE49-F238E27FC236}">
                <a16:creationId xmlns:a16="http://schemas.microsoft.com/office/drawing/2014/main" id="{F07DAAF8-1D61-4A5E-B120-52993877B761}"/>
              </a:ext>
            </a:extLst>
          </p:cNvPr>
          <p:cNvSpPr txBox="1"/>
          <p:nvPr/>
        </p:nvSpPr>
        <p:spPr>
          <a:xfrm>
            <a:off x="480069" y="1266100"/>
            <a:ext cx="8628763" cy="4067780"/>
          </a:xfrm>
          <a:prstGeom prst="rect">
            <a:avLst/>
          </a:prstGeom>
          <a:noFill/>
        </p:spPr>
        <p:txBody>
          <a:bodyPr wrap="square" rtlCol="0">
            <a:spAutoFit/>
          </a:bodyPr>
          <a:lstStyle/>
          <a:p>
            <a:pPr marL="457200" indent="-457200">
              <a:lnSpc>
                <a:spcPts val="2200"/>
              </a:lnSpc>
              <a:spcBef>
                <a:spcPct val="50000"/>
              </a:spcBef>
              <a:spcAft>
                <a:spcPts val="1800"/>
              </a:spcAft>
              <a:buAutoNum type="arabicParenBoth"/>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「終活」という言葉は、</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2009</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年の</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週刊朝日</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（朝日新聞出版）の連載記事といわれています。</a:t>
            </a:r>
          </a:p>
          <a:p>
            <a:pPr marL="457200" indent="-457200">
              <a:lnSpc>
                <a:spcPts val="2200"/>
              </a:lnSpc>
              <a:spcBef>
                <a:spcPct val="50000"/>
              </a:spcBef>
              <a:spcAft>
                <a:spcPts val="1800"/>
              </a:spcAft>
              <a:buAutoNum type="arabicParenBoth"/>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「終活」という言葉の認知度について全国の</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歳以上の男女</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3,096</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人に調査したところ、言葉が使い始めて短期間のわりに</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96.4%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と高いです。</a:t>
            </a:r>
            <a:b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b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出典</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法人ら・し・さ「終活意識全国調査」</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lnSpc>
                <a:spcPts val="2200"/>
              </a:lnSpc>
              <a:spcBef>
                <a:spcPct val="50000"/>
              </a:spcBef>
              <a:spcAft>
                <a:spcPts val="1800"/>
              </a:spcAft>
              <a:buAutoNum type="arabicParenBoth"/>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終活のイメージは、</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71.7%</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が「亡くなったときのための準備」とし、</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24.7%</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が「人生の後半期を生き生きと過ごすための準備」としています。</a:t>
            </a:r>
          </a:p>
          <a:p>
            <a:pPr marL="457200" indent="-457200">
              <a:lnSpc>
                <a:spcPts val="2200"/>
              </a:lnSpc>
              <a:spcBef>
                <a:spcPct val="50000"/>
              </a:spcBef>
              <a:spcAft>
                <a:spcPts val="1800"/>
              </a:spcAft>
              <a:buAutoNum type="arabicParenBoth"/>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「終活」の言葉の響きから、お葬式やお墓、亡くなったときの手続きなど、後ろ向きのイメージがありますが、 「人生の後半期を生き生きと過ごすための準備」としてライフプランしてみてはいかがでしょうか？</a:t>
            </a:r>
          </a:p>
        </p:txBody>
      </p:sp>
      <p:sp>
        <p:nvSpPr>
          <p:cNvPr id="6" name="正方形/長方形 5">
            <a:extLst>
              <a:ext uri="{FF2B5EF4-FFF2-40B4-BE49-F238E27FC236}">
                <a16:creationId xmlns:a16="http://schemas.microsoft.com/office/drawing/2014/main" id="{1AE645A2-79A6-75D2-F8D8-5DB6939497DE}"/>
              </a:ext>
            </a:extLst>
          </p:cNvPr>
          <p:cNvSpPr/>
          <p:nvPr/>
        </p:nvSpPr>
        <p:spPr>
          <a:xfrm>
            <a:off x="129680" y="705079"/>
            <a:ext cx="8209776" cy="523220"/>
          </a:xfrm>
          <a:prstGeom prst="rect">
            <a:avLst/>
          </a:prstGeom>
        </p:spPr>
        <p:txBody>
          <a:bodyPr wrap="square">
            <a:spAutoFit/>
          </a:bodyPr>
          <a:lstStyle/>
          <a:p>
            <a:pPr>
              <a:spcBef>
                <a:spcPct val="50000"/>
              </a:spcBef>
            </a:pPr>
            <a:r>
              <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終活の認知度等について</a:t>
            </a:r>
          </a:p>
        </p:txBody>
      </p:sp>
      <p:pic>
        <p:nvPicPr>
          <p:cNvPr id="1026" name="Picture 2" descr="目からうろこのイラスト（男性）">
            <a:extLst>
              <a:ext uri="{FF2B5EF4-FFF2-40B4-BE49-F238E27FC236}">
                <a16:creationId xmlns:a16="http://schemas.microsoft.com/office/drawing/2014/main" id="{966090C6-8899-09C7-B145-6CF4F29294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6572" y="5161760"/>
            <a:ext cx="1645353" cy="16962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目からうろこのイラスト（女性）">
            <a:extLst>
              <a:ext uri="{FF2B5EF4-FFF2-40B4-BE49-F238E27FC236}">
                <a16:creationId xmlns:a16="http://schemas.microsoft.com/office/drawing/2014/main" id="{90A604CA-9D26-AC34-3D0D-374D754BD5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4868227"/>
            <a:ext cx="1613710" cy="166361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心配している人のイラスト（中年男性）">
            <a:extLst>
              <a:ext uri="{FF2B5EF4-FFF2-40B4-BE49-F238E27FC236}">
                <a16:creationId xmlns:a16="http://schemas.microsoft.com/office/drawing/2014/main" id="{B201F1AE-582B-471A-AFD6-442BC469814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71943" y="5532089"/>
            <a:ext cx="1118775" cy="136436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心配している人のイラスト（中年女性）">
            <a:extLst>
              <a:ext uri="{FF2B5EF4-FFF2-40B4-BE49-F238E27FC236}">
                <a16:creationId xmlns:a16="http://schemas.microsoft.com/office/drawing/2014/main" id="{73739A97-F7CD-7A03-7E4C-5B57E04A7F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58969" y="5325556"/>
            <a:ext cx="1118776" cy="1364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324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0" y="137258"/>
            <a:ext cx="560657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終活はライフプラン</a:t>
            </a:r>
            <a:r>
              <a:rPr lang="en-US" altLang="ja-JP"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(2)</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3</a:t>
            </a:fld>
            <a:endParaRPr kumimoji="1" lang="ja-JP" altLang="en-US"/>
          </a:p>
        </p:txBody>
      </p:sp>
      <p:sp>
        <p:nvSpPr>
          <p:cNvPr id="4" name="テキスト ボックス 3">
            <a:extLst>
              <a:ext uri="{FF2B5EF4-FFF2-40B4-BE49-F238E27FC236}">
                <a16:creationId xmlns:a16="http://schemas.microsoft.com/office/drawing/2014/main" id="{F07DAAF8-1D61-4A5E-B120-52993877B761}"/>
              </a:ext>
            </a:extLst>
          </p:cNvPr>
          <p:cNvSpPr txBox="1"/>
          <p:nvPr/>
        </p:nvSpPr>
        <p:spPr>
          <a:xfrm>
            <a:off x="515237" y="1385322"/>
            <a:ext cx="8628763" cy="374461"/>
          </a:xfrm>
          <a:prstGeom prst="rect">
            <a:avLst/>
          </a:prstGeom>
          <a:noFill/>
        </p:spPr>
        <p:txBody>
          <a:bodyPr wrap="square" rtlCol="0">
            <a:spAutoFit/>
          </a:bodyPr>
          <a:lstStyle/>
          <a:p>
            <a:pPr>
              <a:lnSpc>
                <a:spcPts val="2200"/>
              </a:lnSpc>
              <a:spcBef>
                <a:spcPct val="50000"/>
              </a:spcBef>
              <a:spcAft>
                <a:spcPts val="1800"/>
              </a:spcAft>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ライフプランとは、将来的の予測できる変化</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リスク</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に備えた計画。</a:t>
            </a:r>
          </a:p>
        </p:txBody>
      </p:sp>
      <p:sp>
        <p:nvSpPr>
          <p:cNvPr id="6" name="正方形/長方形 5">
            <a:extLst>
              <a:ext uri="{FF2B5EF4-FFF2-40B4-BE49-F238E27FC236}">
                <a16:creationId xmlns:a16="http://schemas.microsoft.com/office/drawing/2014/main" id="{1AE645A2-79A6-75D2-F8D8-5DB6939497DE}"/>
              </a:ext>
            </a:extLst>
          </p:cNvPr>
          <p:cNvSpPr/>
          <p:nvPr/>
        </p:nvSpPr>
        <p:spPr>
          <a:xfrm>
            <a:off x="129680" y="705079"/>
            <a:ext cx="8209776" cy="523220"/>
          </a:xfrm>
          <a:prstGeom prst="rect">
            <a:avLst/>
          </a:prstGeom>
        </p:spPr>
        <p:txBody>
          <a:bodyPr wrap="square">
            <a:spAutoFit/>
          </a:bodyPr>
          <a:lstStyle/>
          <a:p>
            <a:pPr>
              <a:spcBef>
                <a:spcPct val="50000"/>
              </a:spcBef>
            </a:pPr>
            <a:r>
              <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人生の後半期を生き生きと過ごすためのライフプラン</a:t>
            </a:r>
          </a:p>
        </p:txBody>
      </p:sp>
      <p:sp>
        <p:nvSpPr>
          <p:cNvPr id="2" name="テキスト ボックス 1">
            <a:extLst>
              <a:ext uri="{FF2B5EF4-FFF2-40B4-BE49-F238E27FC236}">
                <a16:creationId xmlns:a16="http://schemas.microsoft.com/office/drawing/2014/main" id="{E3D72B1C-306B-50E7-CD97-CA46C190E70B}"/>
              </a:ext>
            </a:extLst>
          </p:cNvPr>
          <p:cNvSpPr txBox="1"/>
          <p:nvPr/>
        </p:nvSpPr>
        <p:spPr>
          <a:xfrm>
            <a:off x="212637" y="2228841"/>
            <a:ext cx="8043862" cy="374461"/>
          </a:xfrm>
          <a:prstGeom prst="rect">
            <a:avLst/>
          </a:prstGeom>
          <a:noFill/>
        </p:spPr>
        <p:txBody>
          <a:bodyPr wrap="square" rtlCol="0">
            <a:spAutoFit/>
          </a:bodyPr>
          <a:lstStyle/>
          <a:p>
            <a:pPr>
              <a:lnSpc>
                <a:spcPts val="2200"/>
              </a:lnSpc>
              <a:spcBef>
                <a:spcPts val="600"/>
              </a:spcBef>
              <a:spcAft>
                <a:spcPts val="60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ライフプランを構成しているプランとそのリスク</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変化</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7" name="図表 6">
            <a:extLst>
              <a:ext uri="{FF2B5EF4-FFF2-40B4-BE49-F238E27FC236}">
                <a16:creationId xmlns:a16="http://schemas.microsoft.com/office/drawing/2014/main" id="{43DAD87E-F571-18C4-9D64-7814ECDA946F}"/>
              </a:ext>
            </a:extLst>
          </p:cNvPr>
          <p:cNvGraphicFramePr/>
          <p:nvPr>
            <p:extLst>
              <p:ext uri="{D42A27DB-BD31-4B8C-83A1-F6EECF244321}">
                <p14:modId xmlns:p14="http://schemas.microsoft.com/office/powerpoint/2010/main" val="2346076848"/>
              </p:ext>
            </p:extLst>
          </p:nvPr>
        </p:nvGraphicFramePr>
        <p:xfrm>
          <a:off x="679188" y="2893427"/>
          <a:ext cx="6099751" cy="3540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テキスト ボックス 8">
            <a:extLst>
              <a:ext uri="{FF2B5EF4-FFF2-40B4-BE49-F238E27FC236}">
                <a16:creationId xmlns:a16="http://schemas.microsoft.com/office/drawing/2014/main" id="{AF6F5C73-F1AB-E715-9C82-1FFB6A97C4C9}"/>
              </a:ext>
            </a:extLst>
          </p:cNvPr>
          <p:cNvSpPr txBox="1"/>
          <p:nvPr/>
        </p:nvSpPr>
        <p:spPr>
          <a:xfrm>
            <a:off x="212637" y="3964573"/>
            <a:ext cx="1909053" cy="1508105"/>
          </a:xfrm>
          <a:prstGeom prst="rect">
            <a:avLst/>
          </a:prstGeom>
          <a:noFill/>
        </p:spPr>
        <p:txBody>
          <a:bodyPr wrap="square">
            <a:spAutoFit/>
          </a:bodyPr>
          <a:lstStyle/>
          <a:p>
            <a:r>
              <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①老後の趣味</a:t>
            </a:r>
            <a:endParaRPr lang="en-US" altLang="ja-JP"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②旅行</a:t>
            </a: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③スポーツ</a:t>
            </a:r>
            <a:endParaRPr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④仕事</a:t>
            </a:r>
            <a:endParaRPr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⑤ボランティア</a:t>
            </a:r>
            <a:endParaRPr lang="ja-JP" altLang="en-US" dirty="0"/>
          </a:p>
        </p:txBody>
      </p:sp>
      <p:sp>
        <p:nvSpPr>
          <p:cNvPr id="10" name="テキスト ボックス 9">
            <a:extLst>
              <a:ext uri="{FF2B5EF4-FFF2-40B4-BE49-F238E27FC236}">
                <a16:creationId xmlns:a16="http://schemas.microsoft.com/office/drawing/2014/main" id="{F6FA528E-3757-439D-E47F-DF6A6FBADDA4}"/>
              </a:ext>
            </a:extLst>
          </p:cNvPr>
          <p:cNvSpPr txBox="1"/>
          <p:nvPr/>
        </p:nvSpPr>
        <p:spPr>
          <a:xfrm>
            <a:off x="6745483" y="5300740"/>
            <a:ext cx="1909053" cy="1477328"/>
          </a:xfrm>
          <a:prstGeom prst="rect">
            <a:avLst/>
          </a:prstGeom>
          <a:noFill/>
        </p:spPr>
        <p:txBody>
          <a:bodyPr wrap="square">
            <a:spAutoFit/>
          </a:bodyPr>
          <a:lstStyle/>
          <a:p>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⑦健康</a:t>
            </a: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⑧運動</a:t>
            </a: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⑨休養</a:t>
            </a: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⑩介護</a:t>
            </a:r>
            <a:endParaRPr lang="en-US" altLang="ja-JP"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⑪ターミナルケア</a:t>
            </a:r>
            <a:endParaRPr lang="en-US" altLang="ja-JP"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1B2F6434-D7A0-6896-3E61-536713C52154}"/>
              </a:ext>
            </a:extLst>
          </p:cNvPr>
          <p:cNvSpPr txBox="1"/>
          <p:nvPr/>
        </p:nvSpPr>
        <p:spPr>
          <a:xfrm>
            <a:off x="5064705" y="2745390"/>
            <a:ext cx="1909053" cy="1477328"/>
          </a:xfrm>
          <a:prstGeom prst="rect">
            <a:avLst/>
          </a:prstGeom>
          <a:noFill/>
        </p:spPr>
        <p:txBody>
          <a:bodyPr wrap="square">
            <a:spAutoFit/>
          </a:bodyPr>
          <a:lstStyle/>
          <a:p>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⑫家計の収支</a:t>
            </a: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⑬投資</a:t>
            </a:r>
            <a:endParaRPr lang="en-US" altLang="ja-JP"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i="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⑭</a:t>
            </a:r>
            <a:r>
              <a:rPr lang="ja-JP" altLang="en-US"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不動産</a:t>
            </a:r>
            <a:endParaRPr lang="en-US" altLang="ja-JP"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i="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⑮相続</a:t>
            </a:r>
            <a:endParaRPr lang="en-US" altLang="ja-JP" b="1" i="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i="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⑯葬儀</a:t>
            </a:r>
            <a:endParaRPr lang="en-US" altLang="ja-JP" b="1" i="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a:extLst>
              <a:ext uri="{FF2B5EF4-FFF2-40B4-BE49-F238E27FC236}">
                <a16:creationId xmlns:a16="http://schemas.microsoft.com/office/drawing/2014/main" id="{459EDA7F-40C3-25D9-B55A-0A58838A00D6}"/>
              </a:ext>
            </a:extLst>
          </p:cNvPr>
          <p:cNvSpPr txBox="1"/>
          <p:nvPr/>
        </p:nvSpPr>
        <p:spPr>
          <a:xfrm>
            <a:off x="2119811" y="4395459"/>
            <a:ext cx="5265118" cy="646331"/>
          </a:xfrm>
          <a:prstGeom prst="rect">
            <a:avLst/>
          </a:prstGeom>
          <a:noFill/>
        </p:spPr>
        <p:txBody>
          <a:bodyPr wrap="square" rtlCol="0">
            <a:spAutoFit/>
          </a:bodyPr>
          <a:lstStyle/>
          <a:p>
            <a:r>
              <a:rPr kumimoji="1" lang="ja-JP" altLang="en-US" dirty="0"/>
              <a:t>楽しむため、</a:t>
            </a:r>
            <a:r>
              <a:rPr lang="ja-JP" altLang="en-US" dirty="0"/>
              <a:t>健康になるためには資金が必要。</a:t>
            </a:r>
          </a:p>
          <a:p>
            <a:r>
              <a:rPr lang="ja-JP" altLang="en-US" dirty="0"/>
              <a:t>生涯の安定した収支を確かめれば安心できます。</a:t>
            </a:r>
            <a:endParaRPr kumimoji="1" lang="ja-JP" altLang="en-US" dirty="0"/>
          </a:p>
        </p:txBody>
      </p:sp>
      <p:cxnSp>
        <p:nvCxnSpPr>
          <p:cNvPr id="14" name="直線コネクタ 13">
            <a:extLst>
              <a:ext uri="{FF2B5EF4-FFF2-40B4-BE49-F238E27FC236}">
                <a16:creationId xmlns:a16="http://schemas.microsoft.com/office/drawing/2014/main" id="{6927B010-E5AB-A033-8F75-FD057D54032D}"/>
              </a:ext>
            </a:extLst>
          </p:cNvPr>
          <p:cNvCxnSpPr>
            <a:cxnSpLocks/>
            <a:endCxn id="25" idx="1"/>
          </p:cNvCxnSpPr>
          <p:nvPr/>
        </p:nvCxnSpPr>
        <p:spPr>
          <a:xfrm>
            <a:off x="6233409" y="3230153"/>
            <a:ext cx="1367540" cy="729533"/>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4E3F5893-F30A-CFD8-4E5A-DE080F6A7F59}"/>
              </a:ext>
            </a:extLst>
          </p:cNvPr>
          <p:cNvCxnSpPr>
            <a:cxnSpLocks/>
            <a:endCxn id="25" idx="1"/>
          </p:cNvCxnSpPr>
          <p:nvPr/>
        </p:nvCxnSpPr>
        <p:spPr>
          <a:xfrm>
            <a:off x="6233409" y="3522719"/>
            <a:ext cx="1367540" cy="436967"/>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A41EDA16-F94A-DB41-B127-0E0F455F41FD}"/>
              </a:ext>
            </a:extLst>
          </p:cNvPr>
          <p:cNvCxnSpPr>
            <a:cxnSpLocks/>
            <a:endCxn id="25" idx="2"/>
          </p:cNvCxnSpPr>
          <p:nvPr/>
        </p:nvCxnSpPr>
        <p:spPr>
          <a:xfrm flipV="1">
            <a:off x="7700009" y="4315527"/>
            <a:ext cx="566147" cy="194467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FDB4A939-0A3D-E7E0-8F37-D2376C99F176}"/>
              </a:ext>
            </a:extLst>
          </p:cNvPr>
          <p:cNvCxnSpPr>
            <a:cxnSpLocks/>
            <a:endCxn id="25" idx="1"/>
          </p:cNvCxnSpPr>
          <p:nvPr/>
        </p:nvCxnSpPr>
        <p:spPr>
          <a:xfrm>
            <a:off x="6233409" y="3745768"/>
            <a:ext cx="1367540" cy="2139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8C29F83B-32A1-AF79-C690-520042EC8CB3}"/>
              </a:ext>
            </a:extLst>
          </p:cNvPr>
          <p:cNvCxnSpPr>
            <a:cxnSpLocks/>
            <a:endCxn id="25" idx="1"/>
          </p:cNvCxnSpPr>
          <p:nvPr/>
        </p:nvCxnSpPr>
        <p:spPr>
          <a:xfrm flipV="1">
            <a:off x="6233409" y="3959686"/>
            <a:ext cx="1367540" cy="9179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3D7FD899-4407-B417-3F5F-747644085049}"/>
              </a:ext>
            </a:extLst>
          </p:cNvPr>
          <p:cNvCxnSpPr>
            <a:cxnSpLocks/>
            <a:endCxn id="25" idx="2"/>
          </p:cNvCxnSpPr>
          <p:nvPr/>
        </p:nvCxnSpPr>
        <p:spPr>
          <a:xfrm flipH="1" flipV="1">
            <a:off x="8266156" y="4315527"/>
            <a:ext cx="221865" cy="229137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5" name="四角形: 角を丸くする 24">
            <a:extLst>
              <a:ext uri="{FF2B5EF4-FFF2-40B4-BE49-F238E27FC236}">
                <a16:creationId xmlns:a16="http://schemas.microsoft.com/office/drawing/2014/main" id="{16D338C9-08C8-6ADD-D3AE-DA8966D695C1}"/>
              </a:ext>
            </a:extLst>
          </p:cNvPr>
          <p:cNvSpPr/>
          <p:nvPr/>
        </p:nvSpPr>
        <p:spPr>
          <a:xfrm>
            <a:off x="7600949" y="3603844"/>
            <a:ext cx="1330413" cy="711683"/>
          </a:xfrm>
          <a:prstGeom prst="roundRect">
            <a:avLst/>
          </a:prstGeom>
          <a:solidFill>
            <a:srgbClr val="00B0F0"/>
          </a:solidFill>
          <a:ln w="57150" cmpd="thickThi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終活</a:t>
            </a:r>
          </a:p>
          <a:p>
            <a:pPr algn="ctr"/>
            <a:r>
              <a:rPr lang="ja-JP" altLang="en-US" dirty="0"/>
              <a:t>プラン</a:t>
            </a:r>
            <a:endParaRPr kumimoji="1" lang="ja-JP" altLang="en-US" dirty="0"/>
          </a:p>
        </p:txBody>
      </p:sp>
    </p:spTree>
    <p:extLst>
      <p:ext uri="{BB962C8B-B14F-4D97-AF65-F5344CB8AC3E}">
        <p14:creationId xmlns:p14="http://schemas.microsoft.com/office/powerpoint/2010/main" val="425281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0" y="150565"/>
            <a:ext cx="560657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終活はライフプラン</a:t>
            </a:r>
            <a:r>
              <a:rPr lang="en-US" altLang="ja-JP"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(3)</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4</a:t>
            </a:fld>
            <a:endParaRPr kumimoji="1" lang="ja-JP" altLang="en-US"/>
          </a:p>
        </p:txBody>
      </p:sp>
      <p:sp>
        <p:nvSpPr>
          <p:cNvPr id="4" name="テキスト ボックス 3">
            <a:extLst>
              <a:ext uri="{FF2B5EF4-FFF2-40B4-BE49-F238E27FC236}">
                <a16:creationId xmlns:a16="http://schemas.microsoft.com/office/drawing/2014/main" id="{F07DAAF8-1D61-4A5E-B120-52993877B761}"/>
              </a:ext>
            </a:extLst>
          </p:cNvPr>
          <p:cNvSpPr txBox="1"/>
          <p:nvPr/>
        </p:nvSpPr>
        <p:spPr>
          <a:xfrm>
            <a:off x="366647" y="1441976"/>
            <a:ext cx="8628763" cy="5170646"/>
          </a:xfrm>
          <a:prstGeom prst="rect">
            <a:avLst/>
          </a:prstGeom>
          <a:noFill/>
        </p:spPr>
        <p:txBody>
          <a:bodyPr wrap="square" rtlCol="0">
            <a:spAutoFit/>
          </a:bodyPr>
          <a:lstStyle/>
          <a:p>
            <a:pPr marL="457200" indent="-457200">
              <a:lnSpc>
                <a:spcPts val="2200"/>
              </a:lnSpc>
              <a:spcBef>
                <a:spcPct val="50000"/>
              </a:spcBef>
              <a:spcAft>
                <a:spcPts val="1800"/>
              </a:spcAft>
              <a:buAutoNum type="arabicParenBoth"/>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終活とは本人が最期と向き合い、その時に向けて様々な準備を行うことです。</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lnSpc>
                <a:spcPts val="2200"/>
              </a:lnSpc>
              <a:spcBef>
                <a:spcPct val="50000"/>
              </a:spcBef>
              <a:spcAft>
                <a:spcPts val="1800"/>
              </a:spcAft>
              <a:buAutoNum type="arabicParenBoth"/>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財産や介護、お葬式、お墓など老後や死後のことについては、事前に決めておくと安心できますし、家族への負担も減らすことができるケースが多いです。　　　　また、最期までの生活や趣味等の楽しみ方も計画しておけば、支出も明確になり更に安心できます。</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lnSpc>
                <a:spcPts val="2200"/>
              </a:lnSpc>
              <a:spcBef>
                <a:spcPct val="50000"/>
              </a:spcBef>
              <a:buAutoNum type="arabicParenBoth"/>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終活を始めるタイミング</a:t>
            </a:r>
          </a:p>
          <a:p>
            <a:pPr marL="628650">
              <a:lnSpc>
                <a:spcPts val="2200"/>
              </a:lnSpc>
              <a:spcBef>
                <a:spcPct val="50000"/>
              </a:spcBef>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①会社を退職とき</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marL="628650">
              <a:lnSpc>
                <a:spcPts val="2200"/>
              </a:lnSpc>
              <a:spcBef>
                <a:spcPct val="50000"/>
              </a:spcBef>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②健康に不安を感じたとき</a:t>
            </a:r>
          </a:p>
          <a:p>
            <a:pPr marL="628650">
              <a:lnSpc>
                <a:spcPts val="2200"/>
              </a:lnSpc>
              <a:spcBef>
                <a:spcPct val="50000"/>
              </a:spcBef>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③親や配偶者に終活をすすめたいとき</a:t>
            </a:r>
          </a:p>
          <a:p>
            <a:pPr marL="628650">
              <a:lnSpc>
                <a:spcPts val="2200"/>
              </a:lnSpc>
              <a:spcBef>
                <a:spcPct val="50000"/>
              </a:spcBef>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④子や孫の将来を考えたとき</a:t>
            </a:r>
          </a:p>
          <a:p>
            <a:pPr marL="628650">
              <a:lnSpc>
                <a:spcPts val="2200"/>
              </a:lnSpc>
              <a:spcBef>
                <a:spcPct val="50000"/>
              </a:spcBef>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⑤近親者の不幸に接したとき</a:t>
            </a:r>
          </a:p>
          <a:p>
            <a:pPr marL="628650">
              <a:lnSpc>
                <a:spcPts val="2200"/>
              </a:lnSpc>
              <a:spcBef>
                <a:spcPct val="50000"/>
              </a:spcBef>
              <a:spcAft>
                <a:spcPts val="1800"/>
              </a:spcAft>
            </a:pP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1AE645A2-79A6-75D2-F8D8-5DB6939497DE}"/>
              </a:ext>
            </a:extLst>
          </p:cNvPr>
          <p:cNvSpPr/>
          <p:nvPr/>
        </p:nvSpPr>
        <p:spPr>
          <a:xfrm>
            <a:off x="129680" y="705079"/>
            <a:ext cx="8209776" cy="523220"/>
          </a:xfrm>
          <a:prstGeom prst="rect">
            <a:avLst/>
          </a:prstGeom>
        </p:spPr>
        <p:txBody>
          <a:bodyPr wrap="square">
            <a:spAutoFit/>
          </a:bodyPr>
          <a:lstStyle/>
          <a:p>
            <a:pPr>
              <a:spcBef>
                <a:spcPct val="50000"/>
              </a:spcBef>
            </a:pPr>
            <a:r>
              <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終活プランのポイント</a:t>
            </a:r>
          </a:p>
        </p:txBody>
      </p:sp>
    </p:spTree>
    <p:extLst>
      <p:ext uri="{BB962C8B-B14F-4D97-AF65-F5344CB8AC3E}">
        <p14:creationId xmlns:p14="http://schemas.microsoft.com/office/powerpoint/2010/main" val="1070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0" y="180209"/>
            <a:ext cx="560657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終活の始めは棚卸から</a:t>
            </a:r>
            <a:endParaRPr lang="en-US" altLang="ja-JP"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5</a:t>
            </a:fld>
            <a:endParaRPr kumimoji="1" lang="ja-JP" altLang="en-US"/>
          </a:p>
        </p:txBody>
      </p:sp>
      <p:sp>
        <p:nvSpPr>
          <p:cNvPr id="8" name="テキスト ボックス 7">
            <a:extLst>
              <a:ext uri="{FF2B5EF4-FFF2-40B4-BE49-F238E27FC236}">
                <a16:creationId xmlns:a16="http://schemas.microsoft.com/office/drawing/2014/main" id="{F52CDC20-5B98-7B6E-408A-4C550A859536}"/>
              </a:ext>
            </a:extLst>
          </p:cNvPr>
          <p:cNvSpPr txBox="1"/>
          <p:nvPr/>
        </p:nvSpPr>
        <p:spPr>
          <a:xfrm>
            <a:off x="141370" y="885099"/>
            <a:ext cx="8534251" cy="1323439"/>
          </a:xfrm>
          <a:prstGeom prst="rect">
            <a:avLst/>
          </a:prstGeom>
          <a:noFill/>
        </p:spPr>
        <p:txBody>
          <a:bodyPr wrap="square">
            <a:spAutoFit/>
          </a:bodyPr>
          <a:lstStyle/>
          <a:p>
            <a:r>
              <a:rPr lang="ja-JP" altLang="en-US" dirty="0"/>
              <a:t>　</a:t>
            </a:r>
            <a:r>
              <a:rPr lang="ja-JP" altLang="en-US" sz="2000" dirty="0"/>
              <a:t>この棚卸しを書くことで、情報や希望を伝えることができ、自分自身の心や身辺を整理することもできます。</a:t>
            </a:r>
          </a:p>
          <a:p>
            <a:r>
              <a:rPr lang="ja-JP" altLang="en-US" sz="2000" dirty="0"/>
              <a:t>　また、これからのことが整理できれば安心感を持てることができるでしょう。</a:t>
            </a:r>
          </a:p>
        </p:txBody>
      </p:sp>
      <p:grpSp>
        <p:nvGrpSpPr>
          <p:cNvPr id="2" name="グループ化 1">
            <a:extLst>
              <a:ext uri="{FF2B5EF4-FFF2-40B4-BE49-F238E27FC236}">
                <a16:creationId xmlns:a16="http://schemas.microsoft.com/office/drawing/2014/main" id="{6DE7E6E1-4EC9-64BA-2BA2-92FE6555E282}"/>
              </a:ext>
            </a:extLst>
          </p:cNvPr>
          <p:cNvGrpSpPr/>
          <p:nvPr/>
        </p:nvGrpSpPr>
        <p:grpSpPr>
          <a:xfrm>
            <a:off x="141370" y="2551810"/>
            <a:ext cx="8623765" cy="3860742"/>
            <a:chOff x="141370" y="2551810"/>
            <a:chExt cx="8623765" cy="3860742"/>
          </a:xfrm>
        </p:grpSpPr>
        <p:sp>
          <p:nvSpPr>
            <p:cNvPr id="7" name="四角形: 角を丸くする 6">
              <a:extLst>
                <a:ext uri="{FF2B5EF4-FFF2-40B4-BE49-F238E27FC236}">
                  <a16:creationId xmlns:a16="http://schemas.microsoft.com/office/drawing/2014/main" id="{6BEB19C2-A8CD-F14B-9E04-A676A58667AE}"/>
                </a:ext>
              </a:extLst>
            </p:cNvPr>
            <p:cNvSpPr/>
            <p:nvPr/>
          </p:nvSpPr>
          <p:spPr>
            <a:xfrm>
              <a:off x="141370" y="2594287"/>
              <a:ext cx="2177166" cy="602547"/>
            </a:xfrm>
            <a:prstGeom prst="round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lvl="0"/>
              <a:r>
                <a:rPr kumimoji="1" lang="ja-JP" altLang="en-US" b="1" dirty="0"/>
                <a:t>今までのこと</a:t>
              </a:r>
            </a:p>
          </p:txBody>
        </p:sp>
        <p:sp>
          <p:nvSpPr>
            <p:cNvPr id="9" name="四角形: 角を丸くする 8">
              <a:extLst>
                <a:ext uri="{FF2B5EF4-FFF2-40B4-BE49-F238E27FC236}">
                  <a16:creationId xmlns:a16="http://schemas.microsoft.com/office/drawing/2014/main" id="{3073DCA4-DABE-F9E9-3476-3545ECD05F41}"/>
                </a:ext>
              </a:extLst>
            </p:cNvPr>
            <p:cNvSpPr/>
            <p:nvPr/>
          </p:nvSpPr>
          <p:spPr>
            <a:xfrm>
              <a:off x="3194699" y="2551810"/>
              <a:ext cx="2177166" cy="602547"/>
            </a:xfrm>
            <a:prstGeom prst="roundRect">
              <a:avLst/>
            </a:prstGeom>
            <a:solidFill>
              <a:schemeClr val="bg2">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lvl="0"/>
              <a:r>
                <a:rPr kumimoji="1" lang="ja-JP" altLang="en-US" b="1"/>
                <a:t>現在のこと</a:t>
              </a:r>
              <a:endParaRPr kumimoji="1" lang="ja-JP" altLang="en-US"/>
            </a:p>
          </p:txBody>
        </p:sp>
        <p:sp>
          <p:nvSpPr>
            <p:cNvPr id="10" name="四角形: 角を丸くする 9">
              <a:extLst>
                <a:ext uri="{FF2B5EF4-FFF2-40B4-BE49-F238E27FC236}">
                  <a16:creationId xmlns:a16="http://schemas.microsoft.com/office/drawing/2014/main" id="{76BB6B14-53C2-EACA-B29E-754BDF7F0F1C}"/>
                </a:ext>
              </a:extLst>
            </p:cNvPr>
            <p:cNvSpPr/>
            <p:nvPr/>
          </p:nvSpPr>
          <p:spPr>
            <a:xfrm>
              <a:off x="6248028" y="2554973"/>
              <a:ext cx="2177166" cy="602547"/>
            </a:xfrm>
            <a:prstGeom prst="round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lvl="0"/>
              <a:r>
                <a:rPr kumimoji="1" lang="ja-JP" altLang="en-US" b="1" dirty="0"/>
                <a:t>これからのこと</a:t>
              </a:r>
              <a:endParaRPr kumimoji="1" lang="ja-JP" altLang="en-US" dirty="0"/>
            </a:p>
          </p:txBody>
        </p:sp>
        <p:sp>
          <p:nvSpPr>
            <p:cNvPr id="11" name="四角形: 角を丸くする 10">
              <a:extLst>
                <a:ext uri="{FF2B5EF4-FFF2-40B4-BE49-F238E27FC236}">
                  <a16:creationId xmlns:a16="http://schemas.microsoft.com/office/drawing/2014/main" id="{6B8BEA2E-6B53-A879-23A8-52D1D1869BB3}"/>
                </a:ext>
              </a:extLst>
            </p:cNvPr>
            <p:cNvSpPr/>
            <p:nvPr/>
          </p:nvSpPr>
          <p:spPr>
            <a:xfrm>
              <a:off x="241761" y="2955382"/>
              <a:ext cx="2416916" cy="3457170"/>
            </a:xfrm>
            <a:prstGeom prst="roundRect">
              <a:avLst>
                <a:gd name="adj" fmla="val 774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50800" dir="5400000" algn="ctr" rotWithShape="0">
                <a:schemeClr val="accent3">
                  <a:lumMod val="75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ts val="2400"/>
                </a:lnSpc>
              </a:pPr>
              <a:endParaRPr kumimoji="1" lang="ja-JP" altLang="en-US" sz="1600" b="1" dirty="0">
                <a:solidFill>
                  <a:srgbClr val="002060"/>
                </a:solidFill>
              </a:endParaRPr>
            </a:p>
            <a:p>
              <a:pPr>
                <a:lnSpc>
                  <a:spcPts val="2400"/>
                </a:lnSpc>
              </a:pPr>
              <a:r>
                <a:rPr kumimoji="1" lang="ja-JP" altLang="en-US" sz="1600" b="1" dirty="0">
                  <a:solidFill>
                    <a:srgbClr val="002060"/>
                  </a:solidFill>
                </a:rPr>
                <a:t>・得意だった科目</a:t>
              </a:r>
            </a:p>
            <a:p>
              <a:pPr>
                <a:lnSpc>
                  <a:spcPts val="2400"/>
                </a:lnSpc>
              </a:pPr>
              <a:r>
                <a:rPr kumimoji="1" lang="ja-JP" altLang="en-US" sz="1600" b="1" dirty="0">
                  <a:solidFill>
                    <a:srgbClr val="002060"/>
                  </a:solidFill>
                </a:rPr>
                <a:t>・やってきた部活等</a:t>
              </a:r>
            </a:p>
            <a:p>
              <a:pPr>
                <a:lnSpc>
                  <a:spcPts val="2400"/>
                </a:lnSpc>
              </a:pPr>
              <a:r>
                <a:rPr kumimoji="1" lang="ja-JP" altLang="en-US" sz="1600" b="1" dirty="0">
                  <a:solidFill>
                    <a:srgbClr val="002060"/>
                  </a:solidFill>
                </a:rPr>
                <a:t>・興味のあったもの</a:t>
              </a:r>
            </a:p>
            <a:p>
              <a:pPr>
                <a:lnSpc>
                  <a:spcPts val="2400"/>
                </a:lnSpc>
              </a:pPr>
              <a:r>
                <a:rPr kumimoji="1" lang="ja-JP" altLang="en-US" sz="1600" b="1" dirty="0">
                  <a:solidFill>
                    <a:srgbClr val="002060"/>
                  </a:solidFill>
                </a:rPr>
                <a:t>・就職後の研修等</a:t>
              </a:r>
            </a:p>
            <a:p>
              <a:pPr>
                <a:lnSpc>
                  <a:spcPts val="2400"/>
                </a:lnSpc>
              </a:pPr>
              <a:r>
                <a:rPr kumimoji="1" lang="ja-JP" altLang="en-US" sz="1600" b="1" dirty="0">
                  <a:solidFill>
                    <a:srgbClr val="002060"/>
                  </a:solidFill>
                </a:rPr>
                <a:t>・職業歴</a:t>
              </a:r>
            </a:p>
            <a:p>
              <a:pPr>
                <a:lnSpc>
                  <a:spcPts val="2400"/>
                </a:lnSpc>
              </a:pPr>
              <a:r>
                <a:rPr kumimoji="1" lang="ja-JP" altLang="en-US" sz="1600" b="1" dirty="0">
                  <a:solidFill>
                    <a:srgbClr val="002060"/>
                  </a:solidFill>
                </a:rPr>
                <a:t>・人脈</a:t>
              </a:r>
            </a:p>
            <a:p>
              <a:pPr>
                <a:lnSpc>
                  <a:spcPts val="2400"/>
                </a:lnSpc>
              </a:pPr>
              <a:r>
                <a:rPr kumimoji="1" lang="ja-JP" altLang="en-US" sz="1600" b="1" dirty="0">
                  <a:solidFill>
                    <a:srgbClr val="002060"/>
                  </a:solidFill>
                </a:rPr>
                <a:t>・病歴、ｳｨｰｸﾎﾟｲﾝﾄ</a:t>
              </a:r>
            </a:p>
          </p:txBody>
        </p:sp>
        <p:sp>
          <p:nvSpPr>
            <p:cNvPr id="12" name="四角形: 角を丸くする 11">
              <a:extLst>
                <a:ext uri="{FF2B5EF4-FFF2-40B4-BE49-F238E27FC236}">
                  <a16:creationId xmlns:a16="http://schemas.microsoft.com/office/drawing/2014/main" id="{0646D5FD-BFA3-7956-44D9-E8A0E23120A8}"/>
                </a:ext>
              </a:extLst>
            </p:cNvPr>
            <p:cNvSpPr/>
            <p:nvPr/>
          </p:nvSpPr>
          <p:spPr>
            <a:xfrm>
              <a:off x="3294990" y="2912905"/>
              <a:ext cx="2416916" cy="3457170"/>
            </a:xfrm>
            <a:prstGeom prst="roundRect">
              <a:avLst>
                <a:gd name="adj" fmla="val 984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50800" dir="5400000" algn="ctr" rotWithShape="0">
                <a:schemeClr val="accent3">
                  <a:lumMod val="75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ts val="2400"/>
                </a:lnSpc>
              </a:pPr>
              <a:endParaRPr kumimoji="1" lang="en-US" altLang="ja-JP" sz="1600" b="1" dirty="0">
                <a:solidFill>
                  <a:srgbClr val="002060"/>
                </a:solidFill>
              </a:endParaRPr>
            </a:p>
            <a:p>
              <a:pPr>
                <a:lnSpc>
                  <a:spcPts val="2400"/>
                </a:lnSpc>
              </a:pPr>
              <a:r>
                <a:rPr lang="ja-JP" altLang="en-US" sz="1600" b="1" dirty="0">
                  <a:solidFill>
                    <a:srgbClr val="002060"/>
                  </a:solidFill>
                </a:rPr>
                <a:t>・</a:t>
              </a:r>
              <a:r>
                <a:rPr kumimoji="1" lang="ja-JP" altLang="en-US" sz="1600" b="1" dirty="0">
                  <a:solidFill>
                    <a:srgbClr val="002060"/>
                  </a:solidFill>
                </a:rPr>
                <a:t>家族、親族</a:t>
              </a:r>
            </a:p>
            <a:p>
              <a:pPr>
                <a:lnSpc>
                  <a:spcPts val="2400"/>
                </a:lnSpc>
              </a:pPr>
              <a:r>
                <a:rPr kumimoji="1" lang="ja-JP" altLang="en-US" sz="1600" b="1" dirty="0">
                  <a:solidFill>
                    <a:srgbClr val="002060"/>
                  </a:solidFill>
                </a:rPr>
                <a:t>・友人、知人</a:t>
              </a:r>
            </a:p>
            <a:p>
              <a:pPr>
                <a:lnSpc>
                  <a:spcPts val="2400"/>
                </a:lnSpc>
              </a:pPr>
              <a:r>
                <a:rPr kumimoji="1" lang="ja-JP" altLang="en-US" sz="1600" b="1" dirty="0">
                  <a:solidFill>
                    <a:srgbClr val="002060"/>
                  </a:solidFill>
                </a:rPr>
                <a:t>・資格</a:t>
              </a:r>
            </a:p>
            <a:p>
              <a:pPr>
                <a:lnSpc>
                  <a:spcPts val="2400"/>
                </a:lnSpc>
              </a:pPr>
              <a:r>
                <a:rPr kumimoji="1" lang="ja-JP" altLang="en-US" sz="1600" b="1" dirty="0">
                  <a:solidFill>
                    <a:srgbClr val="002060"/>
                  </a:solidFill>
                </a:rPr>
                <a:t>・預貯金、有価証券</a:t>
              </a:r>
            </a:p>
            <a:p>
              <a:pPr>
                <a:lnSpc>
                  <a:spcPts val="2400"/>
                </a:lnSpc>
              </a:pPr>
              <a:r>
                <a:rPr kumimoji="1" lang="ja-JP" altLang="en-US" sz="1600" b="1" dirty="0">
                  <a:solidFill>
                    <a:srgbClr val="002060"/>
                  </a:solidFill>
                </a:rPr>
                <a:t>・不動産</a:t>
              </a:r>
            </a:p>
            <a:p>
              <a:pPr>
                <a:lnSpc>
                  <a:spcPts val="2400"/>
                </a:lnSpc>
              </a:pPr>
              <a:r>
                <a:rPr kumimoji="1" lang="ja-JP" altLang="en-US" sz="1600" b="1" dirty="0">
                  <a:solidFill>
                    <a:srgbClr val="002060"/>
                  </a:solidFill>
                </a:rPr>
                <a:t>・借</a:t>
              </a:r>
              <a:r>
                <a:rPr lang="ja-JP" altLang="en-US" sz="1600" b="1" dirty="0">
                  <a:solidFill>
                    <a:srgbClr val="002060"/>
                  </a:solidFill>
                </a:rPr>
                <a:t>金</a:t>
              </a:r>
              <a:endParaRPr kumimoji="1" lang="ja-JP" altLang="en-US" sz="1600" b="1" dirty="0">
                <a:solidFill>
                  <a:srgbClr val="002060"/>
                </a:solidFill>
              </a:endParaRPr>
            </a:p>
            <a:p>
              <a:pPr>
                <a:lnSpc>
                  <a:spcPts val="2400"/>
                </a:lnSpc>
              </a:pPr>
              <a:r>
                <a:rPr kumimoji="1" lang="ja-JP" altLang="en-US" sz="1600" b="1" dirty="0">
                  <a:solidFill>
                    <a:srgbClr val="002060"/>
                  </a:solidFill>
                </a:rPr>
                <a:t>・年金等収入</a:t>
              </a:r>
            </a:p>
            <a:p>
              <a:pPr>
                <a:lnSpc>
                  <a:spcPts val="2400"/>
                </a:lnSpc>
              </a:pPr>
              <a:r>
                <a:rPr kumimoji="1" lang="ja-JP" altLang="en-US" sz="1600" b="1" dirty="0">
                  <a:solidFill>
                    <a:srgbClr val="002060"/>
                  </a:solidFill>
                </a:rPr>
                <a:t>・保険</a:t>
              </a:r>
            </a:p>
            <a:p>
              <a:pPr>
                <a:lnSpc>
                  <a:spcPts val="2400"/>
                </a:lnSpc>
              </a:pPr>
              <a:r>
                <a:rPr kumimoji="1" lang="ja-JP" altLang="en-US" sz="1600" b="1" dirty="0">
                  <a:solidFill>
                    <a:srgbClr val="002060"/>
                  </a:solidFill>
                </a:rPr>
                <a:t>・ＰＣ等ﾃﾞｼﾞﾀﾙﾃﾞｰﾀ</a:t>
              </a:r>
            </a:p>
          </p:txBody>
        </p:sp>
        <p:sp>
          <p:nvSpPr>
            <p:cNvPr id="13" name="四角形: 角を丸くする 12">
              <a:extLst>
                <a:ext uri="{FF2B5EF4-FFF2-40B4-BE49-F238E27FC236}">
                  <a16:creationId xmlns:a16="http://schemas.microsoft.com/office/drawing/2014/main" id="{C3AA8E3A-D839-6B93-5240-A86144547D39}"/>
                </a:ext>
              </a:extLst>
            </p:cNvPr>
            <p:cNvSpPr/>
            <p:nvPr/>
          </p:nvSpPr>
          <p:spPr>
            <a:xfrm>
              <a:off x="6348219" y="2895560"/>
              <a:ext cx="2416916" cy="3457170"/>
            </a:xfrm>
            <a:prstGeom prst="roundRect">
              <a:avLst>
                <a:gd name="adj" fmla="val 774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50800" dir="5400000" algn="ctr" rotWithShape="0">
                <a:schemeClr val="accent3">
                  <a:lumMod val="75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ts val="2400"/>
                </a:lnSpc>
              </a:pPr>
              <a:endParaRPr kumimoji="1" lang="en-US" altLang="ja-JP" sz="1600" b="1" dirty="0">
                <a:solidFill>
                  <a:srgbClr val="002060"/>
                </a:solidFill>
              </a:endParaRPr>
            </a:p>
            <a:p>
              <a:pPr>
                <a:lnSpc>
                  <a:spcPts val="2400"/>
                </a:lnSpc>
              </a:pPr>
              <a:r>
                <a:rPr lang="ja-JP" altLang="en-US" sz="1600" b="1" dirty="0">
                  <a:solidFill>
                    <a:srgbClr val="002060"/>
                  </a:solidFill>
                </a:rPr>
                <a:t>・</a:t>
              </a:r>
              <a:r>
                <a:rPr kumimoji="1" lang="ja-JP" altLang="en-US" sz="1600" b="1" dirty="0">
                  <a:solidFill>
                    <a:srgbClr val="002060"/>
                  </a:solidFill>
                </a:rPr>
                <a:t>やりたいこと</a:t>
              </a:r>
            </a:p>
            <a:p>
              <a:pPr>
                <a:lnSpc>
                  <a:spcPts val="2400"/>
                </a:lnSpc>
              </a:pPr>
              <a:r>
                <a:rPr kumimoji="1" lang="ja-JP" altLang="en-US" sz="1600" b="1" dirty="0">
                  <a:solidFill>
                    <a:srgbClr val="002060"/>
                  </a:solidFill>
                </a:rPr>
                <a:t>・行きたいとこ</a:t>
              </a:r>
            </a:p>
            <a:p>
              <a:pPr>
                <a:lnSpc>
                  <a:spcPts val="2400"/>
                </a:lnSpc>
              </a:pPr>
              <a:r>
                <a:rPr kumimoji="1" lang="ja-JP" altLang="en-US" sz="1600" b="1" dirty="0">
                  <a:solidFill>
                    <a:srgbClr val="002060"/>
                  </a:solidFill>
                </a:rPr>
                <a:t>・終の棲家</a:t>
              </a:r>
            </a:p>
            <a:p>
              <a:pPr>
                <a:lnSpc>
                  <a:spcPts val="2400"/>
                </a:lnSpc>
              </a:pPr>
              <a:r>
                <a:rPr kumimoji="1" lang="ja-JP" altLang="en-US" sz="1600" b="1" dirty="0">
                  <a:solidFill>
                    <a:srgbClr val="002060"/>
                  </a:solidFill>
                </a:rPr>
                <a:t>・介護の希望</a:t>
              </a:r>
            </a:p>
            <a:p>
              <a:pPr>
                <a:lnSpc>
                  <a:spcPts val="2400"/>
                </a:lnSpc>
              </a:pPr>
              <a:r>
                <a:rPr kumimoji="1" lang="ja-JP" altLang="en-US" sz="1600" b="1" dirty="0">
                  <a:solidFill>
                    <a:srgbClr val="002060"/>
                  </a:solidFill>
                </a:rPr>
                <a:t>・ターミナルケア</a:t>
              </a:r>
            </a:p>
            <a:p>
              <a:pPr>
                <a:lnSpc>
                  <a:spcPts val="2400"/>
                </a:lnSpc>
              </a:pPr>
              <a:r>
                <a:rPr kumimoji="1" lang="ja-JP" altLang="en-US" sz="1600" b="1" dirty="0">
                  <a:solidFill>
                    <a:srgbClr val="002060"/>
                  </a:solidFill>
                </a:rPr>
                <a:t>・葬儀</a:t>
              </a:r>
            </a:p>
            <a:p>
              <a:pPr>
                <a:lnSpc>
                  <a:spcPts val="2400"/>
                </a:lnSpc>
              </a:pPr>
              <a:r>
                <a:rPr kumimoji="1" lang="ja-JP" altLang="en-US" sz="1600" b="1" dirty="0">
                  <a:solidFill>
                    <a:srgbClr val="002060"/>
                  </a:solidFill>
                </a:rPr>
                <a:t>・遺言、相続</a:t>
              </a:r>
            </a:p>
            <a:p>
              <a:pPr>
                <a:lnSpc>
                  <a:spcPts val="2400"/>
                </a:lnSpc>
              </a:pPr>
              <a:r>
                <a:rPr kumimoji="1" lang="ja-JP" altLang="en-US" sz="1600" b="1" dirty="0">
                  <a:solidFill>
                    <a:srgbClr val="002060"/>
                  </a:solidFill>
                </a:rPr>
                <a:t>・お墓</a:t>
              </a:r>
            </a:p>
          </p:txBody>
        </p:sp>
        <p:sp>
          <p:nvSpPr>
            <p:cNvPr id="14" name="矢印: 五方向 13">
              <a:extLst>
                <a:ext uri="{FF2B5EF4-FFF2-40B4-BE49-F238E27FC236}">
                  <a16:creationId xmlns:a16="http://schemas.microsoft.com/office/drawing/2014/main" id="{69E2471F-CE10-CAE4-D138-F1F680DE8B63}"/>
                </a:ext>
              </a:extLst>
            </p:cNvPr>
            <p:cNvSpPr/>
            <p:nvPr/>
          </p:nvSpPr>
          <p:spPr>
            <a:xfrm>
              <a:off x="2525947" y="3430613"/>
              <a:ext cx="566461" cy="447472"/>
            </a:xfrm>
            <a:prstGeom prst="homePlat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五方向 14">
              <a:extLst>
                <a:ext uri="{FF2B5EF4-FFF2-40B4-BE49-F238E27FC236}">
                  <a16:creationId xmlns:a16="http://schemas.microsoft.com/office/drawing/2014/main" id="{D91B8E23-51AB-3DBD-7669-86159C4EA188}"/>
                </a:ext>
              </a:extLst>
            </p:cNvPr>
            <p:cNvSpPr/>
            <p:nvPr/>
          </p:nvSpPr>
          <p:spPr>
            <a:xfrm>
              <a:off x="5524696" y="3427335"/>
              <a:ext cx="566461" cy="447472"/>
            </a:xfrm>
            <a:prstGeom prst="homePlat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848656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0" y="133816"/>
            <a:ext cx="70866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財産のチェック</a:t>
            </a:r>
            <a:endParaRPr lang="en-US" altLang="ja-JP"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a:extLst>
              <a:ext uri="{FF2B5EF4-FFF2-40B4-BE49-F238E27FC236}">
                <a16:creationId xmlns:a16="http://schemas.microsoft.com/office/drawing/2014/main" id="{AB1EB6CE-FA93-FE59-B4DF-1EA7A42977FC}"/>
              </a:ext>
            </a:extLst>
          </p:cNvPr>
          <p:cNvGraphicFramePr>
            <a:graphicFrameLocks noGrp="1"/>
          </p:cNvGraphicFramePr>
          <p:nvPr>
            <p:extLst>
              <p:ext uri="{D42A27DB-BD31-4B8C-83A1-F6EECF244321}">
                <p14:modId xmlns:p14="http://schemas.microsoft.com/office/powerpoint/2010/main" val="92368436"/>
              </p:ext>
            </p:extLst>
          </p:nvPr>
        </p:nvGraphicFramePr>
        <p:xfrm>
          <a:off x="117087" y="737721"/>
          <a:ext cx="8909825" cy="6037263"/>
        </p:xfrm>
        <a:graphic>
          <a:graphicData uri="http://schemas.openxmlformats.org/drawingml/2006/table">
            <a:tbl>
              <a:tblPr firstRow="1" bandRow="1">
                <a:tableStyleId>{21E4AEA4-8DFA-4A89-87EB-49C32662AFE0}</a:tableStyleId>
              </a:tblPr>
              <a:tblGrid>
                <a:gridCol w="1835468">
                  <a:extLst>
                    <a:ext uri="{9D8B030D-6E8A-4147-A177-3AD203B41FA5}">
                      <a16:colId xmlns:a16="http://schemas.microsoft.com/office/drawing/2014/main" val="1060387777"/>
                    </a:ext>
                  </a:extLst>
                </a:gridCol>
                <a:gridCol w="4013349">
                  <a:extLst>
                    <a:ext uri="{9D8B030D-6E8A-4147-A177-3AD203B41FA5}">
                      <a16:colId xmlns:a16="http://schemas.microsoft.com/office/drawing/2014/main" val="905254560"/>
                    </a:ext>
                  </a:extLst>
                </a:gridCol>
                <a:gridCol w="3061008">
                  <a:extLst>
                    <a:ext uri="{9D8B030D-6E8A-4147-A177-3AD203B41FA5}">
                      <a16:colId xmlns:a16="http://schemas.microsoft.com/office/drawing/2014/main" val="1653598663"/>
                    </a:ext>
                  </a:extLst>
                </a:gridCol>
              </a:tblGrid>
              <a:tr h="389501">
                <a:tc>
                  <a:txBody>
                    <a:bodyPr/>
                    <a:lstStyle/>
                    <a:p>
                      <a:pPr algn="ctr"/>
                      <a:r>
                        <a:rPr kumimoji="1" lang="ja-JP" altLang="en-US" dirty="0">
                          <a:latin typeface="メイリオ" panose="020B0604030504040204" pitchFamily="50" charset="-128"/>
                          <a:ea typeface="メイリオ" panose="020B0604030504040204" pitchFamily="50" charset="-128"/>
                        </a:rPr>
                        <a:t>項　目</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内　　容</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　考</a:t>
                      </a:r>
                    </a:p>
                  </a:txBody>
                  <a:tcPr anchor="ctr"/>
                </a:tc>
                <a:extLst>
                  <a:ext uri="{0D108BD9-81ED-4DB2-BD59-A6C34878D82A}">
                    <a16:rowId xmlns:a16="http://schemas.microsoft.com/office/drawing/2014/main" val="3362224787"/>
                  </a:ext>
                </a:extLst>
              </a:tr>
              <a:tr h="1558003">
                <a:tc>
                  <a:txBody>
                    <a:bodyPr/>
                    <a:lstStyle/>
                    <a:p>
                      <a:pPr algn="ctr"/>
                      <a:r>
                        <a:rPr kumimoji="1" lang="ja-JP" altLang="en-US" dirty="0">
                          <a:latin typeface="メイリオ" panose="020B0604030504040204" pitchFamily="50" charset="-128"/>
                          <a:ea typeface="メイリオ" panose="020B0604030504040204" pitchFamily="50" charset="-128"/>
                        </a:rPr>
                        <a:t>預貯金</a:t>
                      </a:r>
                      <a:endParaRPr kumimoji="1" lang="en-US" altLang="ja-JP" dirty="0">
                        <a:latin typeface="メイリオ" panose="020B0604030504040204" pitchFamily="50" charset="-128"/>
                        <a:ea typeface="メイリオ" panose="020B0604030504040204" pitchFamily="50" charset="-128"/>
                      </a:endParaRPr>
                    </a:p>
                    <a:p>
                      <a:pPr algn="ctr"/>
                      <a:endParaRPr kumimoji="1" lang="en-US" altLang="ja-JP" dirty="0">
                        <a:latin typeface="メイリオ" panose="020B0604030504040204" pitchFamily="50" charset="-128"/>
                        <a:ea typeface="メイリオ" panose="020B0604030504040204" pitchFamily="50" charset="-128"/>
                      </a:endParaRPr>
                    </a:p>
                    <a:p>
                      <a:pPr algn="ctr"/>
                      <a:r>
                        <a:rPr kumimoji="1" lang="ja-JP" altLang="en-US" dirty="0">
                          <a:latin typeface="メイリオ" panose="020B0604030504040204" pitchFamily="50" charset="-128"/>
                          <a:ea typeface="メイリオ" panose="020B0604030504040204" pitchFamily="50" charset="-128"/>
                        </a:rPr>
                        <a:t>有価証券</a:t>
                      </a:r>
                    </a:p>
                  </a:txBody>
                  <a:tcPr anchor="ctr"/>
                </a:tc>
                <a:tc>
                  <a:txBody>
                    <a:bodyPr/>
                    <a:lstStyle/>
                    <a:p>
                      <a:pPr algn="l"/>
                      <a:r>
                        <a:rPr kumimoji="1" lang="ja-JP" altLang="en-US" dirty="0">
                          <a:latin typeface="メイリオ" panose="020B0604030504040204" pitchFamily="50" charset="-128"/>
                          <a:ea typeface="+mn-ea"/>
                        </a:rPr>
                        <a:t>〇通帳、カード、印鑑の保管場所</a:t>
                      </a:r>
                      <a:endParaRPr kumimoji="1" lang="ja-JP" altLang="en-US" dirty="0">
                        <a:latin typeface="メイリオ" panose="020B0604030504040204" pitchFamily="50" charset="-128"/>
                        <a:ea typeface="メイリオ" panose="020B0604030504040204" pitchFamily="50" charset="-128"/>
                      </a:endParaRPr>
                    </a:p>
                    <a:p>
                      <a:pPr marL="268288" indent="-268288" algn="l"/>
                      <a:r>
                        <a:rPr kumimoji="1" lang="ja-JP" altLang="en-US" dirty="0">
                          <a:latin typeface="メイリオ" panose="020B0604030504040204" pitchFamily="50" charset="-128"/>
                          <a:ea typeface="メイリオ" panose="020B0604030504040204" pitchFamily="50" charset="-128"/>
                        </a:rPr>
                        <a:t>〇預入先、種類、口座番号等、金額、</a:t>
                      </a:r>
                      <a:r>
                        <a:rPr kumimoji="1" lang="ja-JP" altLang="en-US" dirty="0">
                          <a:latin typeface="メイリオ" panose="020B0604030504040204" pitchFamily="50" charset="-128"/>
                          <a:ea typeface="+mn-ea"/>
                        </a:rPr>
                        <a:t>暗証</a:t>
                      </a:r>
                      <a:r>
                        <a:rPr kumimoji="1" lang="ja-JP" altLang="en-US" dirty="0">
                          <a:latin typeface="メイリオ" panose="020B0604030504040204" pitchFamily="50" charset="-128"/>
                          <a:ea typeface="メイリオ" panose="020B0604030504040204" pitchFamily="50" charset="-128"/>
                        </a:rPr>
                        <a:t>番号等を</a:t>
                      </a:r>
                      <a:r>
                        <a:rPr kumimoji="1" lang="ja-JP" altLang="en-US" dirty="0">
                          <a:latin typeface="メイリオ" panose="020B0604030504040204" pitchFamily="50" charset="-128"/>
                          <a:ea typeface="+mn-ea"/>
                        </a:rPr>
                        <a:t>記載</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〇暗証番号は秘匿性に注意</a:t>
                      </a:r>
                      <a:endParaRPr kumimoji="1" lang="en-US" altLang="ja-JP" dirty="0">
                        <a:latin typeface="メイリオ" panose="020B0604030504040204" pitchFamily="50" charset="-128"/>
                        <a:ea typeface="メイリオ" panose="020B0604030504040204" pitchFamily="50" charset="-128"/>
                      </a:endParaRPr>
                    </a:p>
                    <a:p>
                      <a:pPr marL="177800" indent="-177800" algn="l"/>
                      <a:r>
                        <a:rPr kumimoji="1" lang="ja-JP" altLang="en-US" dirty="0">
                          <a:latin typeface="メイリオ" panose="020B0604030504040204" pitchFamily="50" charset="-128"/>
                          <a:ea typeface="+mn-ea"/>
                        </a:rPr>
                        <a:t>〇預貯金は、普通預貯金、定期預貯金、</a:t>
                      </a:r>
                      <a:endParaRPr kumimoji="1" lang="en-US" altLang="ja-JP" dirty="0">
                        <a:latin typeface="メイリオ" panose="020B0604030504040204" pitchFamily="50" charset="-128"/>
                        <a:ea typeface="+mn-ea"/>
                      </a:endParaRPr>
                    </a:p>
                    <a:p>
                      <a:pPr marL="177800" indent="-177800" algn="l"/>
                      <a:r>
                        <a:rPr kumimoji="1" lang="ja-JP" altLang="en-US" dirty="0">
                          <a:latin typeface="メイリオ" panose="020B0604030504040204" pitchFamily="50" charset="-128"/>
                          <a:ea typeface="+mn-ea"/>
                        </a:rPr>
                        <a:t>〇有価証券は、株式</a:t>
                      </a:r>
                      <a:r>
                        <a:rPr kumimoji="1" lang="ja-JP" altLang="en-US" dirty="0">
                          <a:latin typeface="メイリオ" panose="020B0604030504040204" pitchFamily="50" charset="-128"/>
                          <a:ea typeface="メイリオ" panose="020B0604030504040204" pitchFamily="50" charset="-128"/>
                        </a:rPr>
                        <a:t>、債券、投資信託等</a:t>
                      </a:r>
                      <a:endParaRPr kumimoji="1" lang="en-US" altLang="ja-JP"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227150830"/>
                  </a:ext>
                </a:extLst>
              </a:tr>
              <a:tr h="15580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借入れ金</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〇契約書</a:t>
                      </a:r>
                      <a:r>
                        <a:rPr kumimoji="1" lang="ja-JP" altLang="en-US" dirty="0">
                          <a:latin typeface="メイリオ" panose="020B0604030504040204" pitchFamily="50" charset="-128"/>
                          <a:ea typeface="+mn-ea"/>
                        </a:rPr>
                        <a:t>等の保管場所</a:t>
                      </a:r>
                    </a:p>
                    <a:p>
                      <a:pPr marL="177800" indent="-177800" algn="l"/>
                      <a:r>
                        <a:rPr kumimoji="1" lang="ja-JP" altLang="en-US" dirty="0">
                          <a:latin typeface="メイリオ" panose="020B0604030504040204" pitchFamily="50" charset="-128"/>
                          <a:ea typeface="+mn-ea"/>
                        </a:rPr>
                        <a:t>〇借入先、種類、金額、返済方法等を記載</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dirty="0">
                          <a:latin typeface="メイリオ" panose="020B0604030504040204" pitchFamily="50" charset="-128"/>
                          <a:ea typeface="+mn-ea"/>
                        </a:rPr>
                        <a:t>銀行等ローン</a:t>
                      </a:r>
                      <a:endParaRPr kumimoji="1" lang="en-US" altLang="ja-JP" dirty="0">
                        <a:latin typeface="メイリオ" panose="020B0604030504040204" pitchFamily="50" charset="-128"/>
                        <a:ea typeface="+mn-ea"/>
                      </a:endParaRPr>
                    </a:p>
                    <a:p>
                      <a:pPr algn="l"/>
                      <a:r>
                        <a:rPr kumimoji="1" lang="ja-JP" altLang="en-US" dirty="0">
                          <a:latin typeface="メイリオ" panose="020B0604030504040204" pitchFamily="50" charset="-128"/>
                          <a:ea typeface="+mn-ea"/>
                        </a:rPr>
                        <a:t>カードローン</a:t>
                      </a:r>
                      <a:endParaRPr kumimoji="1" lang="en-US" altLang="ja-JP" dirty="0">
                        <a:latin typeface="メイリオ" panose="020B0604030504040204" pitchFamily="50" charset="-128"/>
                        <a:ea typeface="+mn-ea"/>
                      </a:endParaRPr>
                    </a:p>
                    <a:p>
                      <a:pPr algn="l"/>
                      <a:r>
                        <a:rPr kumimoji="1" lang="ja-JP" altLang="en-US" dirty="0">
                          <a:latin typeface="メイリオ" panose="020B0604030504040204" pitchFamily="50" charset="-128"/>
                          <a:ea typeface="+mn-ea"/>
                        </a:rPr>
                        <a:t>リボルビング払い</a:t>
                      </a:r>
                      <a:endParaRPr kumimoji="1" lang="en-US" altLang="ja-JP" dirty="0">
                        <a:latin typeface="メイリオ" panose="020B0604030504040204" pitchFamily="50" charset="-128"/>
                        <a:ea typeface="+mn-ea"/>
                      </a:endParaRPr>
                    </a:p>
                    <a:p>
                      <a:pPr algn="l"/>
                      <a:r>
                        <a:rPr kumimoji="1" lang="ja-JP" altLang="en-US" dirty="0">
                          <a:latin typeface="メイリオ" panose="020B0604030504040204" pitchFamily="50" charset="-128"/>
                          <a:ea typeface="+mn-ea"/>
                        </a:rPr>
                        <a:t>年金担保貸付制度</a:t>
                      </a:r>
                      <a:endParaRPr kumimoji="1" lang="en-US" altLang="ja-JP" dirty="0">
                        <a:latin typeface="メイリオ" panose="020B0604030504040204" pitchFamily="50" charset="-128"/>
                        <a:ea typeface="+mn-ea"/>
                      </a:endParaRPr>
                    </a:p>
                    <a:p>
                      <a:pPr algn="l"/>
                      <a:r>
                        <a:rPr kumimoji="1" lang="ja-JP" altLang="en-US" dirty="0">
                          <a:latin typeface="メイリオ" panose="020B0604030504040204" pitchFamily="50" charset="-128"/>
                          <a:ea typeface="+mn-ea"/>
                        </a:rPr>
                        <a:t>福祉資金等</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070159034"/>
                  </a:ext>
                </a:extLst>
              </a:tr>
              <a:tr h="1265878">
                <a:tc>
                  <a:txBody>
                    <a:bodyPr/>
                    <a:lstStyle/>
                    <a:p>
                      <a:pPr algn="ctr"/>
                      <a:r>
                        <a:rPr kumimoji="1" lang="ja-JP" altLang="en-US" dirty="0">
                          <a:latin typeface="メイリオ" panose="020B0604030504040204" pitchFamily="50" charset="-128"/>
                          <a:ea typeface="メイリオ" panose="020B0604030504040204" pitchFamily="50" charset="-128"/>
                        </a:rPr>
                        <a:t>不動産</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〇</a:t>
                      </a:r>
                      <a:r>
                        <a:rPr kumimoji="1" lang="zh-TW" altLang="en-US" dirty="0">
                          <a:latin typeface="メイリオ" panose="020B0604030504040204" pitchFamily="50" charset="-128"/>
                          <a:ea typeface="メイリオ" panose="020B0604030504040204" pitchFamily="50" charset="-128"/>
                        </a:rPr>
                        <a:t>不動産登記簿謄本</a:t>
                      </a:r>
                      <a:r>
                        <a:rPr kumimoji="1" lang="ja-JP" altLang="en-US" dirty="0">
                          <a:latin typeface="メイリオ" panose="020B0604030504040204" pitchFamily="50" charset="-128"/>
                          <a:ea typeface="メイリオ" panose="020B0604030504040204" pitchFamily="50" charset="-128"/>
                        </a:rPr>
                        <a:t>の保管場所</a:t>
                      </a:r>
                    </a:p>
                    <a:p>
                      <a:pPr marL="177800" indent="-177800" algn="l"/>
                      <a:r>
                        <a:rPr kumimoji="1" lang="ja-JP" altLang="en-US" dirty="0">
                          <a:latin typeface="メイリオ" panose="020B0604030504040204" pitchFamily="50" charset="-128"/>
                          <a:ea typeface="メイリオ" panose="020B0604030504040204" pitchFamily="50" charset="-128"/>
                        </a:rPr>
                        <a:t>〇種類、住所、所有権・抵当権設定内容等を</a:t>
                      </a:r>
                      <a:r>
                        <a:rPr kumimoji="1" lang="ja-JP" altLang="en-US" dirty="0">
                          <a:latin typeface="メイリオ" panose="020B0604030504040204" pitchFamily="50" charset="-128"/>
                          <a:ea typeface="+mn-ea"/>
                        </a:rPr>
                        <a:t>記載</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marL="268288" indent="-268288" algn="l"/>
                      <a:r>
                        <a:rPr kumimoji="1" lang="ja-JP" altLang="en-US" dirty="0">
                          <a:latin typeface="メイリオ" panose="020B0604030504040204" pitchFamily="50" charset="-128"/>
                          <a:ea typeface="メイリオ" panose="020B0604030504040204" pitchFamily="50" charset="-128"/>
                        </a:rPr>
                        <a:t>〇土地は、宅地、田、畑、山林、原野、墓等</a:t>
                      </a:r>
                    </a:p>
                    <a:p>
                      <a:pPr marL="177800" indent="-177800" algn="l"/>
                      <a:r>
                        <a:rPr kumimoji="1" lang="ja-JP" altLang="en-US" dirty="0">
                          <a:latin typeface="メイリオ" panose="020B0604030504040204" pitchFamily="50" charset="-128"/>
                          <a:ea typeface="+mn-ea"/>
                        </a:rPr>
                        <a:t>〇建物は、居宅、店舗、共同住宅、</a:t>
                      </a:r>
                      <a:r>
                        <a:rPr kumimoji="1" lang="zh-TW" altLang="en-US" dirty="0">
                          <a:latin typeface="メイリオ" panose="020B0604030504040204" pitchFamily="50" charset="-128"/>
                          <a:ea typeface="メイリオ" panose="020B0604030504040204" pitchFamily="50" charset="-128"/>
                        </a:rPr>
                        <a:t>倉庫、車庫</a:t>
                      </a:r>
                      <a:r>
                        <a:rPr kumimoji="1" lang="ja-JP" altLang="en-US" dirty="0">
                          <a:latin typeface="メイリオ" panose="020B0604030504040204" pitchFamily="50" charset="-128"/>
                          <a:ea typeface="メイリオ" panose="020B0604030504040204" pitchFamily="50" charset="-128"/>
                        </a:rPr>
                        <a:t>等</a:t>
                      </a:r>
                    </a:p>
                  </a:txBody>
                  <a:tcPr anchor="ctr"/>
                </a:tc>
                <a:extLst>
                  <a:ext uri="{0D108BD9-81ED-4DB2-BD59-A6C34878D82A}">
                    <a16:rowId xmlns:a16="http://schemas.microsoft.com/office/drawing/2014/main" val="766450962"/>
                  </a:ext>
                </a:extLst>
              </a:tr>
              <a:tr h="1265878">
                <a:tc>
                  <a:txBody>
                    <a:bodyPr/>
                    <a:lstStyle/>
                    <a:p>
                      <a:pPr algn="ctr"/>
                      <a:r>
                        <a:rPr kumimoji="1" lang="ja-JP" altLang="en-US" dirty="0">
                          <a:latin typeface="メイリオ" panose="020B0604030504040204" pitchFamily="50" charset="-128"/>
                          <a:ea typeface="メイリオ" panose="020B0604030504040204" pitchFamily="50" charset="-128"/>
                        </a:rPr>
                        <a:t>保　険</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〇保険証書の保管場所</a:t>
                      </a:r>
                    </a:p>
                    <a:p>
                      <a:pPr marL="268288" indent="-268288" algn="l"/>
                      <a:r>
                        <a:rPr kumimoji="1" lang="ja-JP" altLang="en-US" dirty="0">
                          <a:latin typeface="メイリオ" panose="020B0604030504040204" pitchFamily="50" charset="-128"/>
                          <a:ea typeface="メイリオ" panose="020B0604030504040204" pitchFamily="50" charset="-128"/>
                        </a:rPr>
                        <a:t>〇種類、保障</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補償</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内容、保険対象者</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物件等</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、保険金額</a:t>
                      </a:r>
                      <a:r>
                        <a:rPr kumimoji="1" lang="ja-JP" altLang="en-US" dirty="0">
                          <a:latin typeface="メイリオ" panose="020B0604030504040204" pitchFamily="50" charset="-128"/>
                          <a:ea typeface="+mn-ea"/>
                        </a:rPr>
                        <a:t>を記載</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marL="268288" indent="-268288" algn="l"/>
                      <a:r>
                        <a:rPr kumimoji="1" lang="ja-JP" altLang="en-US" dirty="0">
                          <a:latin typeface="メイリオ" panose="020B0604030504040204" pitchFamily="50" charset="-128"/>
                          <a:ea typeface="メイリオ" panose="020B0604030504040204" pitchFamily="50" charset="-128"/>
                        </a:rPr>
                        <a:t>〇生命保険は、死亡、病気・ケガ、資金運用</a:t>
                      </a:r>
                    </a:p>
                    <a:p>
                      <a:pPr marL="268288" indent="-268288" algn="l"/>
                      <a:r>
                        <a:rPr kumimoji="1" lang="ja-JP" altLang="en-US" dirty="0">
                          <a:latin typeface="メイリオ" panose="020B0604030504040204" pitchFamily="50" charset="-128"/>
                          <a:ea typeface="メイリオ" panose="020B0604030504040204" pitchFamily="50" charset="-128"/>
                        </a:rPr>
                        <a:t>〇損害保険は、火災、地震、自動車、自転車、傷害等</a:t>
                      </a:r>
                    </a:p>
                  </a:txBody>
                  <a:tcPr anchor="ctr"/>
                </a:tc>
                <a:extLst>
                  <a:ext uri="{0D108BD9-81ED-4DB2-BD59-A6C34878D82A}">
                    <a16:rowId xmlns:a16="http://schemas.microsoft.com/office/drawing/2014/main" val="3620615064"/>
                  </a:ext>
                </a:extLst>
              </a:tr>
            </a:tbl>
          </a:graphicData>
        </a:graphic>
      </p:graphicFrame>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6</a:t>
            </a:fld>
            <a:endParaRPr kumimoji="1" lang="ja-JP" altLang="en-US"/>
          </a:p>
        </p:txBody>
      </p:sp>
      <p:sp>
        <p:nvSpPr>
          <p:cNvPr id="2" name="テキスト ボックス 1">
            <a:extLst>
              <a:ext uri="{FF2B5EF4-FFF2-40B4-BE49-F238E27FC236}">
                <a16:creationId xmlns:a16="http://schemas.microsoft.com/office/drawing/2014/main" id="{1458CDFA-22E7-AFC7-CFB0-1A27F2BB4BC1}"/>
              </a:ext>
            </a:extLst>
          </p:cNvPr>
          <p:cNvSpPr txBox="1"/>
          <p:nvPr/>
        </p:nvSpPr>
        <p:spPr>
          <a:xfrm>
            <a:off x="2614737" y="248538"/>
            <a:ext cx="5029047" cy="374461"/>
          </a:xfrm>
          <a:prstGeom prst="rect">
            <a:avLst/>
          </a:prstGeom>
          <a:noFill/>
        </p:spPr>
        <p:txBody>
          <a:bodyPr wrap="square" rtlCol="0">
            <a:spAutoFit/>
          </a:bodyPr>
          <a:lstStyle/>
          <a:p>
            <a:pPr>
              <a:lnSpc>
                <a:spcPts val="2200"/>
              </a:lnSpc>
              <a:spcBef>
                <a:spcPct val="50000"/>
              </a:spcBef>
              <a:spcAft>
                <a:spcPts val="1800"/>
              </a:spcAft>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棚卸をもとに次の事項をチェックしてみましょう。</a:t>
            </a:r>
          </a:p>
        </p:txBody>
      </p:sp>
    </p:spTree>
    <p:extLst>
      <p:ext uri="{BB962C8B-B14F-4D97-AF65-F5344CB8AC3E}">
        <p14:creationId xmlns:p14="http://schemas.microsoft.com/office/powerpoint/2010/main" val="2303522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AB1EB6CE-FA93-FE59-B4DF-1EA7A42977FC}"/>
              </a:ext>
            </a:extLst>
          </p:cNvPr>
          <p:cNvGraphicFramePr>
            <a:graphicFrameLocks noGrp="1"/>
          </p:cNvGraphicFramePr>
          <p:nvPr>
            <p:extLst>
              <p:ext uri="{D42A27DB-BD31-4B8C-83A1-F6EECF244321}">
                <p14:modId xmlns:p14="http://schemas.microsoft.com/office/powerpoint/2010/main" val="1122084654"/>
              </p:ext>
            </p:extLst>
          </p:nvPr>
        </p:nvGraphicFramePr>
        <p:xfrm>
          <a:off x="117087" y="737713"/>
          <a:ext cx="8909825" cy="6121000"/>
        </p:xfrm>
        <a:graphic>
          <a:graphicData uri="http://schemas.openxmlformats.org/drawingml/2006/table">
            <a:tbl>
              <a:tblPr firstRow="1" bandRow="1">
                <a:tableStyleId>{21E4AEA4-8DFA-4A89-87EB-49C32662AFE0}</a:tableStyleId>
              </a:tblPr>
              <a:tblGrid>
                <a:gridCol w="1835468">
                  <a:extLst>
                    <a:ext uri="{9D8B030D-6E8A-4147-A177-3AD203B41FA5}">
                      <a16:colId xmlns:a16="http://schemas.microsoft.com/office/drawing/2014/main" val="1060387777"/>
                    </a:ext>
                  </a:extLst>
                </a:gridCol>
                <a:gridCol w="4013349">
                  <a:extLst>
                    <a:ext uri="{9D8B030D-6E8A-4147-A177-3AD203B41FA5}">
                      <a16:colId xmlns:a16="http://schemas.microsoft.com/office/drawing/2014/main" val="905254560"/>
                    </a:ext>
                  </a:extLst>
                </a:gridCol>
                <a:gridCol w="3061008">
                  <a:extLst>
                    <a:ext uri="{9D8B030D-6E8A-4147-A177-3AD203B41FA5}">
                      <a16:colId xmlns:a16="http://schemas.microsoft.com/office/drawing/2014/main" val="1653598663"/>
                    </a:ext>
                  </a:extLst>
                </a:gridCol>
              </a:tblGrid>
              <a:tr h="365048">
                <a:tc>
                  <a:txBody>
                    <a:bodyPr/>
                    <a:lstStyle/>
                    <a:p>
                      <a:pPr algn="ctr"/>
                      <a:r>
                        <a:rPr kumimoji="1" lang="ja-JP" altLang="en-US" dirty="0">
                          <a:latin typeface="メイリオ" panose="020B0604030504040204" pitchFamily="50" charset="-128"/>
                          <a:ea typeface="メイリオ" panose="020B0604030504040204" pitchFamily="50" charset="-128"/>
                        </a:rPr>
                        <a:t>項　目</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内　　容</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　考</a:t>
                      </a:r>
                    </a:p>
                  </a:txBody>
                  <a:tcPr anchor="ctr"/>
                </a:tc>
                <a:extLst>
                  <a:ext uri="{0D108BD9-81ED-4DB2-BD59-A6C34878D82A}">
                    <a16:rowId xmlns:a16="http://schemas.microsoft.com/office/drawing/2014/main" val="3362224787"/>
                  </a:ext>
                </a:extLst>
              </a:tr>
              <a:tr h="30104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介　護</a:t>
                      </a:r>
                    </a:p>
                  </a:txBody>
                  <a:tcPr anchor="ctr"/>
                </a:tc>
                <a:tc>
                  <a:txBody>
                    <a:bodyPr/>
                    <a:lstStyle/>
                    <a:p>
                      <a:pPr algn="l"/>
                      <a:r>
                        <a:rPr kumimoji="1" lang="ja-JP" altLang="en-US" dirty="0">
                          <a:latin typeface="メイリオ" panose="020B0604030504040204" pitchFamily="50" charset="-128"/>
                          <a:ea typeface="+mn-ea"/>
                        </a:rPr>
                        <a:t>〇介護のされ方の希望を記載</a:t>
                      </a:r>
                      <a:endParaRPr kumimoji="1" lang="en-US" altLang="ja-JP" dirty="0">
                        <a:latin typeface="メイリオ" panose="020B0604030504040204" pitchFamily="50" charset="-128"/>
                        <a:ea typeface="+mn-ea"/>
                      </a:endParaRPr>
                    </a:p>
                    <a:p>
                      <a:pPr marL="263525" indent="0" algn="l"/>
                      <a:r>
                        <a:rPr kumimoji="1" lang="ja-JP" altLang="en-US" dirty="0">
                          <a:latin typeface="メイリオ" panose="020B0604030504040204" pitchFamily="50" charset="-128"/>
                          <a:ea typeface="+mn-ea"/>
                        </a:rPr>
                        <a:t>・現在の住まいでの介護</a:t>
                      </a:r>
                      <a:r>
                        <a:rPr kumimoji="1" lang="en-US" altLang="ja-JP" dirty="0">
                          <a:latin typeface="メイリオ" panose="020B0604030504040204" pitchFamily="50" charset="-128"/>
                          <a:ea typeface="+mn-ea"/>
                        </a:rPr>
                        <a:t>(</a:t>
                      </a:r>
                      <a:r>
                        <a:rPr kumimoji="1" lang="ja-JP" altLang="en-US" dirty="0">
                          <a:latin typeface="メイリオ" panose="020B0604030504040204" pitchFamily="50" charset="-128"/>
                          <a:ea typeface="+mn-ea"/>
                        </a:rPr>
                        <a:t>誰に</a:t>
                      </a:r>
                      <a:r>
                        <a:rPr kumimoji="1" lang="en-US" altLang="ja-JP" dirty="0">
                          <a:latin typeface="メイリオ" panose="020B0604030504040204" pitchFamily="50" charset="-128"/>
                          <a:ea typeface="+mn-ea"/>
                        </a:rPr>
                        <a:t>)</a:t>
                      </a:r>
                    </a:p>
                    <a:p>
                      <a:pPr marL="263525" indent="0" algn="l"/>
                      <a:r>
                        <a:rPr kumimoji="1" lang="ja-JP" altLang="en-US" dirty="0">
                          <a:latin typeface="メイリオ" panose="020B0604030504040204" pitchFamily="50" charset="-128"/>
                          <a:ea typeface="+mn-ea"/>
                        </a:rPr>
                        <a:t>・ヘルパーの訪問での介護</a:t>
                      </a:r>
                    </a:p>
                    <a:p>
                      <a:pPr marL="263525" indent="0" algn="l"/>
                      <a:r>
                        <a:rPr kumimoji="1" lang="ja-JP" altLang="en-US" dirty="0">
                          <a:latin typeface="メイリオ" panose="020B0604030504040204" pitchFamily="50" charset="-128"/>
                          <a:ea typeface="+mn-ea"/>
                        </a:rPr>
                        <a:t>・デイサービス等通所での介護</a:t>
                      </a:r>
                    </a:p>
                    <a:p>
                      <a:pPr marL="263525" indent="0" algn="l"/>
                      <a:r>
                        <a:rPr kumimoji="1" lang="ja-JP" altLang="en-US" dirty="0">
                          <a:latin typeface="メイリオ" panose="020B0604030504040204" pitchFamily="50" charset="-128"/>
                          <a:ea typeface="+mn-ea"/>
                        </a:rPr>
                        <a:t>・介護保険施設に入所しての介護</a:t>
                      </a:r>
                      <a:endParaRPr kumimoji="1" lang="en-US" altLang="ja-JP" dirty="0">
                        <a:latin typeface="メイリオ" panose="020B0604030504040204" pitchFamily="50" charset="-128"/>
                        <a:ea typeface="+mn-ea"/>
                      </a:endParaRPr>
                    </a:p>
                    <a:p>
                      <a:pPr marL="176213" indent="-176213" algn="l"/>
                      <a:r>
                        <a:rPr kumimoji="1" lang="ja-JP" altLang="en-US" dirty="0">
                          <a:latin typeface="メイリオ" panose="020B0604030504040204" pitchFamily="50" charset="-128"/>
                          <a:ea typeface="+mn-ea"/>
                        </a:rPr>
                        <a:t>〇認知症で介護サービスの契約ができない時は、法定後見制度、任意後見制度</a:t>
                      </a:r>
                      <a:endParaRPr kumimoji="1" lang="en-US" altLang="ja-JP" dirty="0">
                        <a:latin typeface="メイリオ" panose="020B0604030504040204" pitchFamily="50" charset="-128"/>
                        <a:ea typeface="+mn-ea"/>
                      </a:endParaRPr>
                    </a:p>
                    <a:p>
                      <a:pPr algn="l"/>
                      <a:r>
                        <a:rPr kumimoji="1" lang="ja-JP" altLang="en-US" dirty="0">
                          <a:latin typeface="メイリオ" panose="020B0604030504040204" pitchFamily="50" charset="-128"/>
                          <a:ea typeface="+mn-ea"/>
                        </a:rPr>
                        <a:t>〇介護施設等への入所費用</a:t>
                      </a:r>
                      <a:endParaRPr kumimoji="1" lang="en-US" altLang="ja-JP" dirty="0">
                        <a:latin typeface="メイリオ" panose="020B0604030504040204" pitchFamily="50" charset="-128"/>
                        <a:ea typeface="+mn-ea"/>
                      </a:endParaRPr>
                    </a:p>
                    <a:p>
                      <a:pPr marL="265113" indent="0" algn="l"/>
                      <a:r>
                        <a:rPr kumimoji="1" lang="en-US" altLang="ja-JP" dirty="0">
                          <a:latin typeface="メイリオ" panose="020B0604030504040204" pitchFamily="50" charset="-128"/>
                          <a:ea typeface="+mn-ea"/>
                        </a:rPr>
                        <a:t>(</a:t>
                      </a:r>
                      <a:r>
                        <a:rPr kumimoji="1" lang="ja-JP" altLang="en-US" dirty="0">
                          <a:latin typeface="メイリオ" panose="020B0604030504040204" pitchFamily="50" charset="-128"/>
                          <a:ea typeface="+mn-ea"/>
                        </a:rPr>
                        <a:t>年金等との差分の貯え</a:t>
                      </a:r>
                      <a:r>
                        <a:rPr kumimoji="1" lang="en-US" altLang="ja-JP" dirty="0">
                          <a:latin typeface="メイリオ" panose="020B0604030504040204" pitchFamily="50" charset="-128"/>
                          <a:ea typeface="+mn-ea"/>
                        </a:rPr>
                        <a:t>)</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〇</a:t>
                      </a:r>
                      <a:r>
                        <a:rPr kumimoji="1" lang="ja-JP" altLang="en-US" dirty="0">
                          <a:latin typeface="メイリオ" panose="020B0604030504040204" pitchFamily="50" charset="-128"/>
                          <a:ea typeface="+mn-ea"/>
                        </a:rPr>
                        <a:t>介護保険施設は、</a:t>
                      </a:r>
                      <a:endParaRPr kumimoji="1" lang="en-US" altLang="ja-JP" dirty="0">
                        <a:latin typeface="メイリオ" panose="020B0604030504040204" pitchFamily="50" charset="-128"/>
                        <a:ea typeface="+mn-ea"/>
                      </a:endParaRPr>
                    </a:p>
                    <a:p>
                      <a:pPr marL="268288" indent="0" algn="l"/>
                      <a:r>
                        <a:rPr kumimoji="1" lang="ja-JP" altLang="en-US" dirty="0">
                          <a:latin typeface="メイリオ" panose="020B0604030504040204" pitchFamily="50" charset="-128"/>
                          <a:ea typeface="+mn-ea"/>
                        </a:rPr>
                        <a:t>特別養護老人ホーム</a:t>
                      </a:r>
                      <a:endParaRPr kumimoji="1" lang="en-US" altLang="ja-JP" dirty="0">
                        <a:latin typeface="メイリオ" panose="020B0604030504040204" pitchFamily="50" charset="-128"/>
                        <a:ea typeface="+mn-ea"/>
                      </a:endParaRPr>
                    </a:p>
                    <a:p>
                      <a:pPr marL="268288" indent="0" algn="l"/>
                      <a:r>
                        <a:rPr kumimoji="1" lang="ja-JP" altLang="en-US" dirty="0">
                          <a:latin typeface="メイリオ" panose="020B0604030504040204" pitchFamily="50" charset="-128"/>
                          <a:ea typeface="+mn-ea"/>
                        </a:rPr>
                        <a:t>介護付有料老人ホーム</a:t>
                      </a:r>
                      <a:endParaRPr kumimoji="1" lang="en-US" altLang="ja-JP" dirty="0">
                        <a:latin typeface="メイリオ" panose="020B0604030504040204" pitchFamily="50" charset="-128"/>
                        <a:ea typeface="+mn-ea"/>
                      </a:endParaRPr>
                    </a:p>
                    <a:p>
                      <a:pPr marL="268288" indent="0" algn="l"/>
                      <a:r>
                        <a:rPr kumimoji="1" lang="ja-JP" altLang="en-US" sz="1800" b="0" i="0" kern="1200" dirty="0">
                          <a:solidFill>
                            <a:schemeClr val="dk1"/>
                          </a:solidFill>
                          <a:effectLst/>
                          <a:latin typeface="+mn-lt"/>
                          <a:ea typeface="+mn-ea"/>
                          <a:cs typeface="+mn-cs"/>
                        </a:rPr>
                        <a:t>住宅型</a:t>
                      </a:r>
                      <a:r>
                        <a:rPr kumimoji="1" lang="ja-JP" altLang="en-US" dirty="0">
                          <a:latin typeface="メイリオ" panose="020B0604030504040204" pitchFamily="50" charset="-128"/>
                          <a:ea typeface="+mn-ea"/>
                        </a:rPr>
                        <a:t>老人ホーム</a:t>
                      </a:r>
                      <a:endParaRPr kumimoji="1" lang="en-US" altLang="ja-JP" dirty="0">
                        <a:latin typeface="メイリオ" panose="020B0604030504040204" pitchFamily="50" charset="-128"/>
                        <a:ea typeface="+mn-ea"/>
                      </a:endParaRPr>
                    </a:p>
                    <a:p>
                      <a:pPr marL="268288" indent="0" algn="l"/>
                      <a:r>
                        <a:rPr kumimoji="1" lang="zh-TW" altLang="en-US" dirty="0">
                          <a:latin typeface="メイリオ" panose="020B0604030504040204" pitchFamily="50" charset="-128"/>
                          <a:ea typeface="メイリオ" panose="020B0604030504040204" pitchFamily="50" charset="-128"/>
                        </a:rPr>
                        <a:t>介護老人保健施設</a:t>
                      </a:r>
                      <a:endParaRPr kumimoji="1" lang="en-US" altLang="zh-TW" dirty="0">
                        <a:latin typeface="メイリオ" panose="020B0604030504040204" pitchFamily="50" charset="-128"/>
                        <a:ea typeface="メイリオ" panose="020B0604030504040204" pitchFamily="50" charset="-128"/>
                      </a:endParaRPr>
                    </a:p>
                    <a:p>
                      <a:pPr marL="268288" indent="0" algn="l"/>
                      <a:r>
                        <a:rPr kumimoji="1" lang="zh-TW" altLang="en-US" dirty="0">
                          <a:latin typeface="メイリオ" panose="020B0604030504040204" pitchFamily="50" charset="-128"/>
                          <a:ea typeface="メイリオ" panose="020B0604030504040204" pitchFamily="50" charset="-128"/>
                        </a:rPr>
                        <a:t>介護療養型医療施設</a:t>
                      </a:r>
                      <a:endParaRPr kumimoji="1" lang="en-US" altLang="zh-TW" dirty="0">
                        <a:latin typeface="メイリオ" panose="020B0604030504040204" pitchFamily="50" charset="-128"/>
                        <a:ea typeface="メイリオ" panose="020B0604030504040204" pitchFamily="50" charset="-128"/>
                      </a:endParaRPr>
                    </a:p>
                    <a:p>
                      <a:pPr marL="268288" indent="0" algn="l"/>
                      <a:r>
                        <a:rPr kumimoji="1" lang="ja-JP" altLang="en-US" sz="1800" b="0" i="0" kern="1200" dirty="0">
                          <a:solidFill>
                            <a:schemeClr val="dk1"/>
                          </a:solidFill>
                          <a:effectLst/>
                          <a:latin typeface="+mn-lt"/>
                          <a:ea typeface="+mn-ea"/>
                          <a:cs typeface="+mn-cs"/>
                        </a:rPr>
                        <a:t>ケアハウス　他</a:t>
                      </a:r>
                      <a:endParaRPr kumimoji="1" lang="en-US" altLang="ja-JP" dirty="0">
                        <a:latin typeface="メイリオ" panose="020B0604030504040204" pitchFamily="50" charset="-128"/>
                        <a:ea typeface="+mn-ea"/>
                      </a:endParaRPr>
                    </a:p>
                    <a:p>
                      <a:pPr marL="268288" indent="-268288" algn="l"/>
                      <a:r>
                        <a:rPr kumimoji="1" lang="ja-JP" altLang="en-US" dirty="0">
                          <a:latin typeface="メイリオ" panose="020B0604030504040204" pitchFamily="50" charset="-128"/>
                          <a:ea typeface="+mn-ea"/>
                        </a:rPr>
                        <a:t>〇その他</a:t>
                      </a:r>
                      <a:endParaRPr kumimoji="1" lang="en-US" altLang="ja-JP" dirty="0">
                        <a:latin typeface="メイリオ" panose="020B0604030504040204" pitchFamily="50" charset="-128"/>
                        <a:ea typeface="+mn-ea"/>
                      </a:endParaRPr>
                    </a:p>
                    <a:p>
                      <a:pPr marL="268288" indent="-268288" algn="l"/>
                      <a:r>
                        <a:rPr kumimoji="1" lang="ja-JP" altLang="en-US" dirty="0">
                          <a:latin typeface="メイリオ" panose="020B0604030504040204" pitchFamily="50" charset="-128"/>
                          <a:ea typeface="+mn-ea"/>
                        </a:rPr>
                        <a:t>　サービス付き高齢者向け住宅等</a:t>
                      </a:r>
                    </a:p>
                  </a:txBody>
                  <a:tcPr anchor="ctr"/>
                </a:tc>
                <a:extLst>
                  <a:ext uri="{0D108BD9-81ED-4DB2-BD59-A6C34878D82A}">
                    <a16:rowId xmlns:a16="http://schemas.microsoft.com/office/drawing/2014/main" val="4227150830"/>
                  </a:ext>
                </a:extLst>
              </a:tr>
              <a:tr h="27448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ターミナルケア</a:t>
                      </a:r>
                      <a:endParaRPr kumimoji="1" lang="en-US" altLang="ja-JP" dirty="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mn-ea"/>
                        </a:rPr>
                        <a:t>終末期医療</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mn-ea"/>
                        </a:rPr>
                        <a:t>ターミナルケアとは、病気や寿命で余命がわずかになった人に対して医療的・看護的・介護的なケアをすることです。精神的・身体的な苦痛やストレスなどを緩和して、生活の質（</a:t>
                      </a:r>
                      <a:r>
                        <a:rPr kumimoji="1" lang="en-US" altLang="ja-JP" dirty="0">
                          <a:latin typeface="メイリオ" panose="020B0604030504040204" pitchFamily="50" charset="-128"/>
                          <a:ea typeface="+mn-ea"/>
                        </a:rPr>
                        <a:t>QOL</a:t>
                      </a:r>
                      <a:r>
                        <a:rPr kumimoji="1" lang="ja-JP" altLang="en-US" dirty="0">
                          <a:latin typeface="メイリオ" panose="020B0604030504040204" pitchFamily="50" charset="-128"/>
                          <a:ea typeface="+mn-ea"/>
                        </a:rPr>
                        <a:t>＝クオリティ・オブ・ライフ）を保つことを目的としています。</a:t>
                      </a:r>
                      <a:endParaRPr kumimoji="1" lang="en-US" altLang="ja-JP"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dirty="0">
                          <a:latin typeface="メイリオ" panose="020B0604030504040204" pitchFamily="50" charset="-128"/>
                          <a:ea typeface="+mn-ea"/>
                        </a:rPr>
                        <a:t>〇</a:t>
                      </a:r>
                      <a:r>
                        <a:rPr lang="ja-JP" altLang="en-US" dirty="0"/>
                        <a:t>意思表明（リヴィング・ウイル）を書面で提出</a:t>
                      </a:r>
                      <a:endParaRPr lang="en-US" altLang="ja-JP" dirty="0"/>
                    </a:p>
                    <a:p>
                      <a:pPr algn="l"/>
                      <a:r>
                        <a:rPr lang="ja-JP" altLang="en-US" dirty="0"/>
                        <a:t>（変更可）</a:t>
                      </a:r>
                      <a:endParaRPr kumimoji="1" lang="en-US" altLang="ja-JP" dirty="0">
                        <a:latin typeface="メイリオ" panose="020B0604030504040204" pitchFamily="50" charset="-128"/>
                        <a:ea typeface="+mn-ea"/>
                      </a:endParaRPr>
                    </a:p>
                    <a:p>
                      <a:pPr algn="l"/>
                      <a:r>
                        <a:rPr kumimoji="1" lang="ja-JP" altLang="en-US" dirty="0">
                          <a:latin typeface="メイリオ" panose="020B0604030504040204" pitchFamily="50" charset="-128"/>
                          <a:ea typeface="+mn-ea"/>
                        </a:rPr>
                        <a:t>① 輸液</a:t>
                      </a:r>
                    </a:p>
                    <a:p>
                      <a:pPr algn="l"/>
                      <a:r>
                        <a:rPr kumimoji="1" lang="ja-JP" altLang="en-US" dirty="0">
                          <a:latin typeface="メイリオ" panose="020B0604030504040204" pitchFamily="50" charset="-128"/>
                          <a:ea typeface="+mn-ea"/>
                        </a:rPr>
                        <a:t>② 中心静脈栄養</a:t>
                      </a:r>
                    </a:p>
                    <a:p>
                      <a:pPr algn="l"/>
                      <a:r>
                        <a:rPr kumimoji="1" lang="ja-JP" altLang="en-US" dirty="0">
                          <a:latin typeface="メイリオ" panose="020B0604030504040204" pitchFamily="50" charset="-128"/>
                          <a:ea typeface="+mn-ea"/>
                        </a:rPr>
                        <a:t>③ 経管栄養（胃瘻を含む）</a:t>
                      </a:r>
                    </a:p>
                    <a:p>
                      <a:pPr algn="l"/>
                      <a:r>
                        <a:rPr kumimoji="1" lang="ja-JP" altLang="en-US" dirty="0">
                          <a:latin typeface="メイリオ" panose="020B0604030504040204" pitchFamily="50" charset="-128"/>
                          <a:ea typeface="+mn-ea"/>
                        </a:rPr>
                        <a:t>④ 昇圧剤の投与</a:t>
                      </a:r>
                    </a:p>
                    <a:p>
                      <a:pPr algn="l"/>
                      <a:r>
                        <a:rPr kumimoji="1" lang="ja-JP" altLang="en-US" dirty="0">
                          <a:latin typeface="メイリオ" panose="020B0604030504040204" pitchFamily="50" charset="-128"/>
                          <a:ea typeface="+mn-ea"/>
                        </a:rPr>
                        <a:t>⑤（心肺停止時の）蘇生術</a:t>
                      </a:r>
                    </a:p>
                    <a:p>
                      <a:pPr algn="l"/>
                      <a:r>
                        <a:rPr kumimoji="1" lang="ja-JP" altLang="en-US" dirty="0">
                          <a:latin typeface="メイリオ" panose="020B0604030504040204" pitchFamily="50" charset="-128"/>
                          <a:ea typeface="+mn-ea"/>
                        </a:rPr>
                        <a:t>⑥ 人工呼吸器</a:t>
                      </a:r>
                      <a:endParaRPr kumimoji="1" lang="en-US" altLang="ja-JP" dirty="0">
                        <a:latin typeface="メイリオ" panose="020B0604030504040204" pitchFamily="50" charset="-128"/>
                        <a:ea typeface="+mn-ea"/>
                      </a:endParaRPr>
                    </a:p>
                  </a:txBody>
                  <a:tcPr anchor="ctr"/>
                </a:tc>
                <a:extLst>
                  <a:ext uri="{0D108BD9-81ED-4DB2-BD59-A6C34878D82A}">
                    <a16:rowId xmlns:a16="http://schemas.microsoft.com/office/drawing/2014/main" val="4127714675"/>
                  </a:ext>
                </a:extLst>
              </a:tr>
            </a:tbl>
          </a:graphicData>
        </a:graphic>
      </p:graphicFrame>
      <p:sp>
        <p:nvSpPr>
          <p:cNvPr id="5" name="Text Box 5"/>
          <p:cNvSpPr txBox="1">
            <a:spLocks noChangeArrowheads="1"/>
          </p:cNvSpPr>
          <p:nvPr/>
        </p:nvSpPr>
        <p:spPr bwMode="auto">
          <a:xfrm>
            <a:off x="0" y="172994"/>
            <a:ext cx="70866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言い残したいことのチェック</a:t>
            </a:r>
            <a:r>
              <a:rPr lang="en-US" altLang="ja-JP"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(1)</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7</a:t>
            </a:fld>
            <a:endParaRPr kumimoji="1" lang="ja-JP" altLang="en-US"/>
          </a:p>
        </p:txBody>
      </p:sp>
    </p:spTree>
    <p:extLst>
      <p:ext uri="{BB962C8B-B14F-4D97-AF65-F5344CB8AC3E}">
        <p14:creationId xmlns:p14="http://schemas.microsoft.com/office/powerpoint/2010/main" val="359685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7522D7-CED9-FA94-EABB-FF97B4C2A65F}"/>
            </a:ext>
          </a:extLst>
        </p:cNvPr>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40E67CA6-72A4-741E-2131-ECD15512284B}"/>
              </a:ext>
            </a:extLst>
          </p:cNvPr>
          <p:cNvGraphicFramePr>
            <a:graphicFrameLocks noGrp="1"/>
          </p:cNvGraphicFramePr>
          <p:nvPr>
            <p:extLst>
              <p:ext uri="{D42A27DB-BD31-4B8C-83A1-F6EECF244321}">
                <p14:modId xmlns:p14="http://schemas.microsoft.com/office/powerpoint/2010/main" val="2302397572"/>
              </p:ext>
            </p:extLst>
          </p:nvPr>
        </p:nvGraphicFramePr>
        <p:xfrm>
          <a:off x="117087" y="737713"/>
          <a:ext cx="8909825" cy="5997385"/>
        </p:xfrm>
        <a:graphic>
          <a:graphicData uri="http://schemas.openxmlformats.org/drawingml/2006/table">
            <a:tbl>
              <a:tblPr firstRow="1" bandRow="1">
                <a:tableStyleId>{21E4AEA4-8DFA-4A89-87EB-49C32662AFE0}</a:tableStyleId>
              </a:tblPr>
              <a:tblGrid>
                <a:gridCol w="1835468">
                  <a:extLst>
                    <a:ext uri="{9D8B030D-6E8A-4147-A177-3AD203B41FA5}">
                      <a16:colId xmlns:a16="http://schemas.microsoft.com/office/drawing/2014/main" val="1060387777"/>
                    </a:ext>
                  </a:extLst>
                </a:gridCol>
                <a:gridCol w="4013349">
                  <a:extLst>
                    <a:ext uri="{9D8B030D-6E8A-4147-A177-3AD203B41FA5}">
                      <a16:colId xmlns:a16="http://schemas.microsoft.com/office/drawing/2014/main" val="905254560"/>
                    </a:ext>
                  </a:extLst>
                </a:gridCol>
                <a:gridCol w="3061008">
                  <a:extLst>
                    <a:ext uri="{9D8B030D-6E8A-4147-A177-3AD203B41FA5}">
                      <a16:colId xmlns:a16="http://schemas.microsoft.com/office/drawing/2014/main" val="1653598663"/>
                    </a:ext>
                  </a:extLst>
                </a:gridCol>
              </a:tblGrid>
              <a:tr h="441436">
                <a:tc>
                  <a:txBody>
                    <a:bodyPr/>
                    <a:lstStyle/>
                    <a:p>
                      <a:pPr algn="ctr"/>
                      <a:r>
                        <a:rPr kumimoji="1" lang="ja-JP" altLang="en-US" dirty="0">
                          <a:latin typeface="メイリオ" panose="020B0604030504040204" pitchFamily="50" charset="-128"/>
                          <a:ea typeface="メイリオ" panose="020B0604030504040204" pitchFamily="50" charset="-128"/>
                        </a:rPr>
                        <a:t>項　目</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内　　容</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　考</a:t>
                      </a:r>
                    </a:p>
                  </a:txBody>
                  <a:tcPr anchor="ctr"/>
                </a:tc>
                <a:extLst>
                  <a:ext uri="{0D108BD9-81ED-4DB2-BD59-A6C34878D82A}">
                    <a16:rowId xmlns:a16="http://schemas.microsoft.com/office/drawing/2014/main" val="3362224787"/>
                  </a:ext>
                </a:extLst>
              </a:tr>
              <a:tr h="17657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葬儀</a:t>
                      </a:r>
                    </a:p>
                  </a:txBody>
                  <a:tcPr anchor="ctr"/>
                </a:tc>
                <a:tc>
                  <a:txBody>
                    <a:bodyPr/>
                    <a:lstStyle/>
                    <a:p>
                      <a:pPr marL="180975" indent="-180975" algn="l"/>
                      <a:r>
                        <a:rPr kumimoji="1" lang="ja-JP" altLang="en-US" dirty="0">
                          <a:latin typeface="メイリオ" panose="020B0604030504040204" pitchFamily="50" charset="-128"/>
                          <a:ea typeface="+mn-ea"/>
                        </a:rPr>
                        <a:t>①葬儀社の依頼先</a:t>
                      </a:r>
                    </a:p>
                    <a:p>
                      <a:pPr marL="180975" indent="-180975" algn="l"/>
                      <a:r>
                        <a:rPr kumimoji="1" lang="ja-JP" altLang="en-US" dirty="0">
                          <a:latin typeface="メイリオ" panose="020B0604030504040204" pitchFamily="50" charset="-128"/>
                          <a:ea typeface="+mn-ea"/>
                        </a:rPr>
                        <a:t>②葬儀参列者の範囲</a:t>
                      </a:r>
                      <a:r>
                        <a:rPr kumimoji="1" lang="en-US" altLang="ja-JP" dirty="0">
                          <a:latin typeface="メイリオ" panose="020B0604030504040204" pitchFamily="50" charset="-128"/>
                          <a:ea typeface="+mn-ea"/>
                        </a:rPr>
                        <a:t>(</a:t>
                      </a:r>
                      <a:r>
                        <a:rPr kumimoji="1" lang="ja-JP" altLang="en-US" dirty="0">
                          <a:latin typeface="メイリオ" panose="020B0604030504040204" pitchFamily="50" charset="-128"/>
                          <a:ea typeface="+mn-ea"/>
                        </a:rPr>
                        <a:t>家族のみか</a:t>
                      </a:r>
                      <a:r>
                        <a:rPr kumimoji="1" lang="en-US" altLang="ja-JP" dirty="0">
                          <a:latin typeface="メイリオ" panose="020B0604030504040204" pitchFamily="50" charset="-128"/>
                          <a:ea typeface="+mn-ea"/>
                        </a:rPr>
                        <a:t>)</a:t>
                      </a:r>
                    </a:p>
                    <a:p>
                      <a:pPr marL="180975" indent="-180975" algn="l"/>
                      <a:r>
                        <a:rPr kumimoji="1" lang="ja-JP" altLang="en-US" dirty="0">
                          <a:latin typeface="メイリオ" panose="020B0604030504040204" pitchFamily="50" charset="-128"/>
                          <a:ea typeface="+mn-ea"/>
                        </a:rPr>
                        <a:t>③葬儀の予算やお布施の額</a:t>
                      </a:r>
                    </a:p>
                    <a:p>
                      <a:pPr marL="180975" indent="-180975" algn="l"/>
                      <a:r>
                        <a:rPr kumimoji="1" lang="ja-JP" altLang="en-US" dirty="0">
                          <a:latin typeface="メイリオ" panose="020B0604030504040204" pitchFamily="50" charset="-128"/>
                          <a:ea typeface="+mn-ea"/>
                        </a:rPr>
                        <a:t>④葬儀費用の負担人</a:t>
                      </a:r>
                      <a:endParaRPr kumimoji="1" lang="en-US" altLang="ja-JP" dirty="0">
                        <a:latin typeface="メイリオ" panose="020B0604030504040204" pitchFamily="50" charset="-128"/>
                        <a:ea typeface="+mn-ea"/>
                      </a:endParaRPr>
                    </a:p>
                    <a:p>
                      <a:pPr marL="180975" indent="-180975" algn="l"/>
                      <a:r>
                        <a:rPr kumimoji="1" lang="ja-JP" altLang="en-US" dirty="0">
                          <a:latin typeface="メイリオ" panose="020B0604030504040204" pitchFamily="50" charset="-128"/>
                          <a:ea typeface="+mn-ea"/>
                        </a:rPr>
                        <a:t>⑤遠隔地の墓の扱いや相談先</a:t>
                      </a:r>
                    </a:p>
                    <a:p>
                      <a:pPr marL="180975" indent="-180975" algn="l"/>
                      <a:r>
                        <a:rPr kumimoji="1" lang="ja-JP" altLang="en-US" u="sng" dirty="0">
                          <a:latin typeface="メイリオ" panose="020B0604030504040204" pitchFamily="50" charset="-128"/>
                          <a:ea typeface="+mn-ea"/>
                        </a:rPr>
                        <a:t>⑥法要</a:t>
                      </a:r>
                      <a:r>
                        <a:rPr kumimoji="1" lang="ja-JP" altLang="en-US" dirty="0">
                          <a:latin typeface="メイリオ" panose="020B0604030504040204" pitchFamily="50" charset="-128"/>
                          <a:ea typeface="+mn-ea"/>
                        </a:rPr>
                        <a:t>出席者の範囲、お布施の額</a:t>
                      </a:r>
                      <a:endParaRPr kumimoji="1" lang="en-US" altLang="ja-JP" dirty="0">
                        <a:latin typeface="メイリオ" panose="020B0604030504040204" pitchFamily="50" charset="-128"/>
                        <a:ea typeface="+mn-ea"/>
                      </a:endParaRPr>
                    </a:p>
                  </a:txBody>
                  <a:tcPr anchor="ctr"/>
                </a:tc>
                <a:tc>
                  <a:txBody>
                    <a:bodyPr/>
                    <a:lstStyle/>
                    <a:p>
                      <a:pPr algn="l"/>
                      <a:r>
                        <a:rPr kumimoji="1" lang="ja-JP" altLang="en-US" dirty="0">
                          <a:latin typeface="メイリオ" panose="020B0604030504040204" pitchFamily="50" charset="-128"/>
                          <a:ea typeface="+mn-ea"/>
                        </a:rPr>
                        <a:t>〇葬祭費</a:t>
                      </a:r>
                      <a:r>
                        <a:rPr kumimoji="1" lang="en-US" altLang="ja-JP" dirty="0">
                          <a:latin typeface="メイリオ" panose="020B0604030504040204" pitchFamily="50" charset="-128"/>
                          <a:ea typeface="+mn-ea"/>
                        </a:rPr>
                        <a:t>(</a:t>
                      </a:r>
                      <a:r>
                        <a:rPr kumimoji="1" lang="ja-JP" altLang="en-US" dirty="0">
                          <a:latin typeface="メイリオ" panose="020B0604030504040204" pitchFamily="50" charset="-128"/>
                          <a:ea typeface="+mn-ea"/>
                        </a:rPr>
                        <a:t>国保・後期高齢</a:t>
                      </a:r>
                      <a:r>
                        <a:rPr kumimoji="1" lang="en-US" altLang="ja-JP" dirty="0">
                          <a:latin typeface="メイリオ" panose="020B0604030504040204" pitchFamily="50" charset="-128"/>
                          <a:ea typeface="+mn-ea"/>
                        </a:rPr>
                        <a:t>)</a:t>
                      </a:r>
                    </a:p>
                    <a:p>
                      <a:pPr marL="266700" indent="0" algn="l">
                        <a:tabLst>
                          <a:tab pos="266700" algn="l"/>
                        </a:tabLst>
                      </a:pPr>
                      <a:r>
                        <a:rPr kumimoji="1" lang="en-US" altLang="ja-JP" sz="1800" b="0" i="0" kern="1200" dirty="0">
                          <a:solidFill>
                            <a:schemeClr val="dk1"/>
                          </a:solidFill>
                          <a:effectLst/>
                          <a:latin typeface="+mn-lt"/>
                          <a:ea typeface="+mn-ea"/>
                          <a:cs typeface="+mn-cs"/>
                        </a:rPr>
                        <a:t>3</a:t>
                      </a:r>
                      <a:r>
                        <a:rPr kumimoji="1" lang="ja-JP" altLang="en-US" sz="1800" b="0" i="0" kern="1200" dirty="0">
                          <a:solidFill>
                            <a:schemeClr val="dk1"/>
                          </a:solidFill>
                          <a:effectLst/>
                          <a:latin typeface="+mn-lt"/>
                          <a:ea typeface="+mn-ea"/>
                          <a:cs typeface="+mn-cs"/>
                        </a:rPr>
                        <a:t>万～</a:t>
                      </a:r>
                      <a:r>
                        <a:rPr kumimoji="1" lang="en-US" altLang="ja-JP" sz="1800" b="0" i="0" kern="1200" dirty="0">
                          <a:solidFill>
                            <a:schemeClr val="dk1"/>
                          </a:solidFill>
                          <a:effectLst/>
                          <a:latin typeface="+mn-lt"/>
                          <a:ea typeface="+mn-ea"/>
                          <a:cs typeface="+mn-cs"/>
                        </a:rPr>
                        <a:t>7</a:t>
                      </a:r>
                      <a:r>
                        <a:rPr kumimoji="1" lang="ja-JP" altLang="en-US" sz="1800" b="0" i="0" kern="1200" dirty="0">
                          <a:solidFill>
                            <a:schemeClr val="dk1"/>
                          </a:solidFill>
                          <a:effectLst/>
                          <a:latin typeface="+mn-lt"/>
                          <a:ea typeface="+mn-ea"/>
                          <a:cs typeface="+mn-cs"/>
                        </a:rPr>
                        <a:t>万円</a:t>
                      </a:r>
                      <a:endParaRPr kumimoji="1" lang="en-US" altLang="ja-JP" dirty="0">
                        <a:latin typeface="メイリオ" panose="020B0604030504040204"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mn-ea"/>
                        </a:rPr>
                        <a:t>〇葬儀の積立制度</a:t>
                      </a:r>
                      <a:endParaRPr kumimoji="1" lang="en-US" altLang="ja-JP" dirty="0">
                        <a:latin typeface="メイリオ" panose="020B0604030504040204"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mn-ea"/>
                        </a:rPr>
                        <a:t>〇遺影の用意</a:t>
                      </a:r>
                    </a:p>
                    <a:p>
                      <a:pPr algn="l"/>
                      <a:endParaRPr kumimoji="1" lang="en-US" altLang="ja-JP"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339456908"/>
                  </a:ext>
                </a:extLst>
              </a:tr>
              <a:tr h="23555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葬儀の注意点</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gridSpan="2">
                  <a:txBody>
                    <a:bodyPr/>
                    <a:lstStyle/>
                    <a:p>
                      <a:pPr marL="180975" indent="-180975" algn="l"/>
                      <a:r>
                        <a:rPr kumimoji="1" lang="ja-JP" altLang="en-US" dirty="0">
                          <a:latin typeface="メイリオ" panose="020B0604030504040204" pitchFamily="50" charset="-128"/>
                          <a:ea typeface="+mn-ea"/>
                        </a:rPr>
                        <a:t>①費用を抑えすぎた結果、後悔する葬儀になることもある</a:t>
                      </a:r>
                    </a:p>
                    <a:p>
                      <a:pPr marL="180975" indent="-180975" algn="l"/>
                      <a:r>
                        <a:rPr kumimoji="1" lang="ja-JP" altLang="en-US" dirty="0">
                          <a:latin typeface="メイリオ" panose="020B0604030504040204" pitchFamily="50" charset="-128"/>
                          <a:ea typeface="+mn-ea"/>
                        </a:rPr>
                        <a:t>　　</a:t>
                      </a:r>
                      <a:r>
                        <a:rPr kumimoji="1" lang="en-US" altLang="ja-JP" dirty="0">
                          <a:latin typeface="メイリオ" panose="020B0604030504040204" pitchFamily="50" charset="-128"/>
                          <a:ea typeface="+mn-ea"/>
                        </a:rPr>
                        <a:t>(</a:t>
                      </a:r>
                      <a:r>
                        <a:rPr kumimoji="1" lang="ja-JP" altLang="en-US" dirty="0">
                          <a:latin typeface="メイリオ" panose="020B0604030504040204" pitchFamily="50" charset="-128"/>
                          <a:ea typeface="+mn-ea"/>
                        </a:rPr>
                        <a:t>自分の気持ちの整理がつかない</a:t>
                      </a:r>
                      <a:r>
                        <a:rPr kumimoji="1" lang="en-US" altLang="ja-JP" dirty="0">
                          <a:latin typeface="メイリオ" panose="020B0604030504040204" pitchFamily="50" charset="-128"/>
                          <a:ea typeface="+mn-ea"/>
                        </a:rPr>
                        <a:t>)</a:t>
                      </a:r>
                    </a:p>
                    <a:p>
                      <a:pPr marL="628650" indent="-628650" algn="l"/>
                      <a:r>
                        <a:rPr kumimoji="1" lang="en-US" altLang="ja-JP" dirty="0">
                          <a:latin typeface="メイリオ" panose="020B0604030504040204" pitchFamily="50" charset="-128"/>
                          <a:ea typeface="+mn-ea"/>
                        </a:rPr>
                        <a:t>      (</a:t>
                      </a:r>
                      <a:r>
                        <a:rPr kumimoji="1" lang="ja-JP" altLang="en-US" dirty="0">
                          <a:latin typeface="メイリオ" panose="020B0604030504040204" pitchFamily="50" charset="-128"/>
                          <a:ea typeface="+mn-ea"/>
                        </a:rPr>
                        <a:t>「大切な人の死」の悲しみを癒したり、故人を偲ぶ場を提供できるのは葬儀を行う人</a:t>
                      </a:r>
                      <a:r>
                        <a:rPr kumimoji="1" lang="en-US" altLang="ja-JP" dirty="0">
                          <a:latin typeface="メイリオ" panose="020B0604030504040204" pitchFamily="50" charset="-128"/>
                          <a:ea typeface="+mn-ea"/>
                        </a:rPr>
                        <a:t>)</a:t>
                      </a:r>
                    </a:p>
                    <a:p>
                      <a:pPr marL="180975" indent="-180975" algn="l"/>
                      <a:r>
                        <a:rPr kumimoji="1" lang="en-US" altLang="ja-JP" dirty="0">
                          <a:latin typeface="メイリオ" panose="020B0604030504040204" pitchFamily="50" charset="-128"/>
                          <a:ea typeface="+mn-ea"/>
                        </a:rPr>
                        <a:t>      (</a:t>
                      </a:r>
                      <a:r>
                        <a:rPr kumimoji="1" lang="ja-JP" altLang="en-US" dirty="0">
                          <a:latin typeface="メイリオ" panose="020B0604030504040204" pitchFamily="50" charset="-128"/>
                          <a:ea typeface="+mn-ea"/>
                        </a:rPr>
                        <a:t>家族・親族間や故人の友人・知人とのトラブル</a:t>
                      </a:r>
                      <a:r>
                        <a:rPr kumimoji="1" lang="en-US" altLang="ja-JP" dirty="0">
                          <a:latin typeface="メイリオ" panose="020B0604030504040204" pitchFamily="50" charset="-128"/>
                          <a:ea typeface="+mn-ea"/>
                        </a:rPr>
                        <a:t>)</a:t>
                      </a:r>
                    </a:p>
                    <a:p>
                      <a:pPr marL="180975" indent="-180975" algn="l"/>
                      <a:r>
                        <a:rPr kumimoji="1" lang="ja-JP" altLang="en-US" dirty="0">
                          <a:latin typeface="メイリオ" panose="020B0604030504040204" pitchFamily="50" charset="-128"/>
                          <a:ea typeface="+mn-ea"/>
                        </a:rPr>
                        <a:t>②葬儀の見積もりをもらう</a:t>
                      </a:r>
                    </a:p>
                    <a:p>
                      <a:pPr marL="180975" indent="-180975" algn="l"/>
                      <a:r>
                        <a:rPr kumimoji="1" lang="ja-JP" altLang="en-US" dirty="0">
                          <a:latin typeface="メイリオ" panose="020B0604030504040204" pitchFamily="50" charset="-128"/>
                          <a:ea typeface="+mn-ea"/>
                        </a:rPr>
                        <a:t>③訃報連絡先、菩提寺の連絡先や宗派などを確認しておく</a:t>
                      </a:r>
                      <a:endParaRPr kumimoji="1" lang="en-US" altLang="ja-JP" dirty="0">
                        <a:latin typeface="メイリオ" panose="020B0604030504040204" pitchFamily="50" charset="-128"/>
                        <a:ea typeface="+mn-ea"/>
                      </a:endParaRPr>
                    </a:p>
                    <a:p>
                      <a:pPr marL="180975" indent="-180975" algn="l"/>
                      <a:r>
                        <a:rPr kumimoji="1" lang="ja-JP" altLang="en-US" dirty="0">
                          <a:latin typeface="メイリオ" panose="020B0604030504040204" pitchFamily="50" charset="-128"/>
                          <a:ea typeface="+mn-ea"/>
                        </a:rPr>
                        <a:t>④葬儀方法や供養方法は一人で決めない</a:t>
                      </a:r>
                      <a:endParaRPr kumimoji="1" lang="en-US" altLang="ja-JP" dirty="0">
                        <a:latin typeface="メイリオ" panose="020B0604030504040204" pitchFamily="50" charset="-128"/>
                        <a:ea typeface="+mn-ea"/>
                      </a:endParaRPr>
                    </a:p>
                  </a:txBody>
                  <a:tcPr anchor="ctr"/>
                </a:tc>
                <a:tc hMerge="1">
                  <a:txBody>
                    <a:bodyPr/>
                    <a:lstStyle/>
                    <a:p>
                      <a:pPr algn="l"/>
                      <a:endParaRPr kumimoji="1" lang="en-US" altLang="ja-JP"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733769014"/>
                  </a:ext>
                </a:extLst>
              </a:tr>
              <a:tr h="14346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お墓</a:t>
                      </a:r>
                    </a:p>
                  </a:txBody>
                  <a:tcPr anchor="ctr"/>
                </a:tc>
                <a:tc>
                  <a:txBody>
                    <a:bodyPr/>
                    <a:lstStyle/>
                    <a:p>
                      <a:pPr algn="l"/>
                      <a:r>
                        <a:rPr kumimoji="1" lang="ja-JP" altLang="en-US" dirty="0">
                          <a:latin typeface="メイリオ" panose="020B0604030504040204" pitchFamily="50" charset="-128"/>
                          <a:ea typeface="メイリオ" panose="020B0604030504040204" pitchFamily="50" charset="-128"/>
                        </a:rPr>
                        <a:t>①納骨場所</a:t>
                      </a:r>
                    </a:p>
                    <a:p>
                      <a:pPr algn="l"/>
                      <a:r>
                        <a:rPr kumimoji="1" lang="ja-JP" altLang="en-US" dirty="0">
                          <a:latin typeface="メイリオ" panose="020B0604030504040204" pitchFamily="50" charset="-128"/>
                          <a:ea typeface="+mn-ea"/>
                        </a:rPr>
                        <a:t>②残された人が故人を偲ぶ場所</a:t>
                      </a:r>
                      <a:endParaRPr kumimoji="1" lang="en-US" altLang="ja-JP" dirty="0">
                        <a:latin typeface="メイリオ" panose="020B0604030504040204" pitchFamily="50" charset="-128"/>
                        <a:ea typeface="+mn-ea"/>
                      </a:endParaRPr>
                    </a:p>
                    <a:p>
                      <a:pPr algn="l"/>
                      <a:r>
                        <a:rPr kumimoji="1" lang="ja-JP" altLang="en-US" dirty="0">
                          <a:latin typeface="メイリオ" panose="020B0604030504040204" pitchFamily="50" charset="-128"/>
                          <a:ea typeface="+mn-ea"/>
                        </a:rPr>
                        <a:t>③その他の供養方法</a:t>
                      </a:r>
                    </a:p>
                    <a:p>
                      <a:pPr marL="87313" indent="0" algn="l"/>
                      <a:r>
                        <a:rPr kumimoji="1" lang="ja-JP" altLang="en-US" dirty="0">
                          <a:latin typeface="メイリオ" panose="020B0604030504040204" pitchFamily="50" charset="-128"/>
                          <a:ea typeface="+mn-ea"/>
                        </a:rPr>
                        <a:t>散骨や樹木葬、納骨堂や永代供養墓</a:t>
                      </a:r>
                      <a:endParaRPr kumimoji="1" lang="ja-JP" altLang="en-US" dirty="0">
                        <a:latin typeface="メイリオ" panose="020B0604030504040204" pitchFamily="50" charset="-128"/>
                        <a:ea typeface="メイリオ" panose="020B0604030504040204" pitchFamily="50" charset="-128"/>
                      </a:endParaRPr>
                    </a:p>
                  </a:txBody>
                  <a:tcPr anchor="ctr"/>
                </a:tc>
                <a:tc>
                  <a:txBody>
                    <a:bodyPr/>
                    <a:lstStyle/>
                    <a:p>
                      <a:pPr marL="268288" indent="-268288" algn="l"/>
                      <a:r>
                        <a:rPr kumimoji="1" lang="ja-JP" altLang="en-US" dirty="0">
                          <a:latin typeface="メイリオ" panose="020B0604030504040204" pitchFamily="50" charset="-128"/>
                          <a:ea typeface="+mn-ea"/>
                        </a:rPr>
                        <a:t>〇遺骨の移転には「改葬許可申請書」が必要</a:t>
                      </a:r>
                    </a:p>
                    <a:p>
                      <a:pPr marL="268288" indent="-268288" algn="l"/>
                      <a:r>
                        <a:rPr kumimoji="1" lang="ja-JP" altLang="en-US" dirty="0">
                          <a:latin typeface="メイリオ" panose="020B0604030504040204" pitchFamily="50" charset="-128"/>
                          <a:ea typeface="+mn-ea"/>
                        </a:rPr>
                        <a:t>〇墓じまい</a:t>
                      </a:r>
                      <a:endParaRPr kumimoji="1" lang="en-US" altLang="ja-JP" dirty="0">
                        <a:latin typeface="メイリオ" panose="020B0604030504040204" pitchFamily="50" charset="-128"/>
                        <a:ea typeface="+mn-ea"/>
                      </a:endParaRPr>
                    </a:p>
                    <a:p>
                      <a:pPr marL="268288" indent="-268288" algn="l"/>
                      <a:r>
                        <a:rPr kumimoji="1" lang="ja-JP" altLang="en-US" dirty="0">
                          <a:latin typeface="メイリオ" panose="020B0604030504040204" pitchFamily="50" charset="-128"/>
                          <a:ea typeface="+mn-ea"/>
                        </a:rPr>
                        <a:t>〇関係者全員の同意</a:t>
                      </a:r>
                      <a:endParaRPr kumimoji="1" lang="ja-JP" altLang="en-US"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766450962"/>
                  </a:ext>
                </a:extLst>
              </a:tr>
            </a:tbl>
          </a:graphicData>
        </a:graphic>
      </p:graphicFrame>
      <p:sp>
        <p:nvSpPr>
          <p:cNvPr id="5" name="Text Box 5">
            <a:extLst>
              <a:ext uri="{FF2B5EF4-FFF2-40B4-BE49-F238E27FC236}">
                <a16:creationId xmlns:a16="http://schemas.microsoft.com/office/drawing/2014/main" id="{5BCF19C2-996F-5D08-E425-E8DE238AFCCA}"/>
              </a:ext>
            </a:extLst>
          </p:cNvPr>
          <p:cNvSpPr txBox="1">
            <a:spLocks noChangeArrowheads="1"/>
          </p:cNvSpPr>
          <p:nvPr/>
        </p:nvSpPr>
        <p:spPr bwMode="auto">
          <a:xfrm>
            <a:off x="0" y="167136"/>
            <a:ext cx="70866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言い残したいことのチェック</a:t>
            </a:r>
            <a:r>
              <a:rPr lang="en-US" altLang="ja-JP"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(2)</a:t>
            </a:r>
          </a:p>
        </p:txBody>
      </p:sp>
      <p:sp>
        <p:nvSpPr>
          <p:cNvPr id="3" name="スライド番号プレースホルダー 2">
            <a:extLst>
              <a:ext uri="{FF2B5EF4-FFF2-40B4-BE49-F238E27FC236}">
                <a16:creationId xmlns:a16="http://schemas.microsoft.com/office/drawing/2014/main" id="{8869A8AC-E280-7423-CBC0-7660F6CC0ECD}"/>
              </a:ext>
            </a:extLst>
          </p:cNvPr>
          <p:cNvSpPr>
            <a:spLocks noGrp="1"/>
          </p:cNvSpPr>
          <p:nvPr>
            <p:ph type="sldNum" sz="quarter" idx="12"/>
          </p:nvPr>
        </p:nvSpPr>
        <p:spPr/>
        <p:txBody>
          <a:bodyPr/>
          <a:lstStyle/>
          <a:p>
            <a:fld id="{3D9753B0-3E50-4523-BA08-32032CD16CB9}" type="slidenum">
              <a:rPr kumimoji="1" lang="ja-JP" altLang="en-US" smtClean="0"/>
              <a:t>8</a:t>
            </a:fld>
            <a:endParaRPr kumimoji="1" lang="ja-JP" altLang="en-US"/>
          </a:p>
        </p:txBody>
      </p:sp>
    </p:spTree>
    <p:extLst>
      <p:ext uri="{BB962C8B-B14F-4D97-AF65-F5344CB8AC3E}">
        <p14:creationId xmlns:p14="http://schemas.microsoft.com/office/powerpoint/2010/main" val="2750697524"/>
      </p:ext>
    </p:extLst>
  </p:cSld>
  <p:clrMapOvr>
    <a:masterClrMapping/>
  </p:clrMapOvr>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1941</Words>
  <Application>Microsoft Office PowerPoint</Application>
  <PresentationFormat>画面に合わせる (4:3)</PresentationFormat>
  <Paragraphs>286</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Meiryo UI</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2014-08-21T00:29:15Z</dcterms:created>
  <dcterms:modified xsi:type="dcterms:W3CDTF">2024-11-26T02:15:23Z</dcterms:modified>
</cp:coreProperties>
</file>