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1"/>
  </p:sldMasterIdLst>
  <p:notesMasterIdLst>
    <p:notesMasterId r:id="rId15"/>
  </p:notesMasterIdLst>
  <p:handoutMasterIdLst>
    <p:handoutMasterId r:id="rId16"/>
  </p:handoutMasterIdLst>
  <p:sldIdLst>
    <p:sldId id="409" r:id="rId2"/>
    <p:sldId id="402" r:id="rId3"/>
    <p:sldId id="881" r:id="rId4"/>
    <p:sldId id="880" r:id="rId5"/>
    <p:sldId id="840" r:id="rId6"/>
    <p:sldId id="884" r:id="rId7"/>
    <p:sldId id="882" r:id="rId8"/>
    <p:sldId id="885" r:id="rId9"/>
    <p:sldId id="886" r:id="rId10"/>
    <p:sldId id="887" r:id="rId11"/>
    <p:sldId id="888" r:id="rId12"/>
    <p:sldId id="403" r:id="rId13"/>
    <p:sldId id="889" r:id="rId14"/>
  </p:sldIdLst>
  <p:sldSz cx="9144000" cy="6858000" type="screen4x3"/>
  <p:notesSz cx="9939338" cy="6805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5624" userDrawn="1">
          <p15:clr>
            <a:srgbClr val="A4A3A4"/>
          </p15:clr>
        </p15:guide>
        <p15:guide id="5" orient="horz" pos="1842" userDrawn="1">
          <p15:clr>
            <a:srgbClr val="A4A3A4"/>
          </p15:clr>
        </p15:guide>
      </p15:sldGuideLst>
    </p:ext>
    <p:ext uri="{2D200454-40CA-4A62-9FC3-DE9A4176ACB9}">
      <p15:notesGuideLst xmlns:p15="http://schemas.microsoft.com/office/powerpoint/2012/main">
        <p15:guide id="1" orient="horz" pos="2143" userDrawn="1">
          <p15:clr>
            <a:srgbClr val="A4A3A4"/>
          </p15:clr>
        </p15:guide>
        <p15:guide id="2" pos="313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3399FF"/>
    <a:srgbClr val="E6E6E6"/>
    <a:srgbClr val="FFCCFF"/>
    <a:srgbClr val="CCFF66"/>
    <a:srgbClr val="444D26"/>
    <a:srgbClr val="D3F7A7"/>
    <a:srgbClr val="FFCC66"/>
    <a:srgbClr val="CCFFCC"/>
    <a:srgbClr val="99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53" autoAdjust="0"/>
    <p:restoredTop sz="92420" autoAdjust="0"/>
  </p:normalViewPr>
  <p:slideViewPr>
    <p:cSldViewPr snapToGrid="0" showGuides="1">
      <p:cViewPr varScale="1">
        <p:scale>
          <a:sx n="94" d="100"/>
          <a:sy n="94" d="100"/>
        </p:scale>
        <p:origin x="120" y="90"/>
      </p:cViewPr>
      <p:guideLst>
        <p:guide pos="5624"/>
        <p:guide orient="horz" pos="1842"/>
      </p:guideLst>
    </p:cSldViewPr>
  </p:slideViewPr>
  <p:notesTextViewPr>
    <p:cViewPr>
      <p:scale>
        <a:sx n="3" d="2"/>
        <a:sy n="3" d="2"/>
      </p:scale>
      <p:origin x="0" y="0"/>
    </p:cViewPr>
  </p:notesTextViewPr>
  <p:sorterViewPr>
    <p:cViewPr varScale="1">
      <p:scale>
        <a:sx n="1" d="1"/>
        <a:sy n="1" d="1"/>
      </p:scale>
      <p:origin x="0" y="0"/>
    </p:cViewPr>
  </p:sorterViewPr>
  <p:notesViewPr>
    <p:cSldViewPr snapToGrid="0">
      <p:cViewPr varScale="1">
        <p:scale>
          <a:sx n="119" d="100"/>
          <a:sy n="119" d="100"/>
        </p:scale>
        <p:origin x="-2022" y="-102"/>
      </p:cViewPr>
      <p:guideLst>
        <p:guide orient="horz" pos="2143"/>
        <p:guide pos="313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2"/>
            <a:ext cx="4307905" cy="341650"/>
          </a:xfrm>
          <a:prstGeom prst="rect">
            <a:avLst/>
          </a:prstGeom>
        </p:spPr>
        <p:txBody>
          <a:bodyPr vert="horz" lIns="92220" tIns="46110" rIns="92220" bIns="4611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29091" y="2"/>
            <a:ext cx="4307904" cy="341650"/>
          </a:xfrm>
          <a:prstGeom prst="rect">
            <a:avLst/>
          </a:prstGeom>
        </p:spPr>
        <p:txBody>
          <a:bodyPr vert="horz" lIns="92220" tIns="46110" rIns="92220" bIns="46110" rtlCol="0"/>
          <a:lstStyle>
            <a:lvl1pPr algn="r">
              <a:defRPr sz="1200"/>
            </a:lvl1pPr>
          </a:lstStyle>
          <a:p>
            <a:fld id="{CB34F5BB-0A2A-4FA1-812E-0CA84E67DACB}" type="datetimeFigureOut">
              <a:rPr kumimoji="1" lang="ja-JP" altLang="en-US" smtClean="0"/>
              <a:t>2024/11/26</a:t>
            </a:fld>
            <a:endParaRPr kumimoji="1" lang="ja-JP" altLang="en-US"/>
          </a:p>
        </p:txBody>
      </p:sp>
      <p:sp>
        <p:nvSpPr>
          <p:cNvPr id="4" name="フッター プレースホルダー 3"/>
          <p:cNvSpPr>
            <a:spLocks noGrp="1"/>
          </p:cNvSpPr>
          <p:nvPr>
            <p:ph type="ftr" sz="quarter" idx="2"/>
          </p:nvPr>
        </p:nvSpPr>
        <p:spPr>
          <a:xfrm>
            <a:off x="3" y="6463965"/>
            <a:ext cx="4307905" cy="341650"/>
          </a:xfrm>
          <a:prstGeom prst="rect">
            <a:avLst/>
          </a:prstGeom>
        </p:spPr>
        <p:txBody>
          <a:bodyPr vert="horz" lIns="92220" tIns="46110" rIns="92220" bIns="4611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29091" y="6463965"/>
            <a:ext cx="4307904" cy="341650"/>
          </a:xfrm>
          <a:prstGeom prst="rect">
            <a:avLst/>
          </a:prstGeom>
        </p:spPr>
        <p:txBody>
          <a:bodyPr vert="horz" lIns="92220" tIns="46110" rIns="92220" bIns="46110" rtlCol="0" anchor="b"/>
          <a:lstStyle>
            <a:lvl1pPr algn="r">
              <a:defRPr sz="1200"/>
            </a:lvl1pPr>
          </a:lstStyle>
          <a:p>
            <a:fld id="{4C622D24-4C30-4139-94F7-99AA449032F1}" type="slidenum">
              <a:rPr kumimoji="1" lang="ja-JP" altLang="en-US" smtClean="0"/>
              <a:t>‹#›</a:t>
            </a:fld>
            <a:endParaRPr kumimoji="1" lang="ja-JP" altLang="en-US"/>
          </a:p>
        </p:txBody>
      </p:sp>
    </p:spTree>
    <p:extLst>
      <p:ext uri="{BB962C8B-B14F-4D97-AF65-F5344CB8AC3E}">
        <p14:creationId xmlns:p14="http://schemas.microsoft.com/office/powerpoint/2010/main" val="31472929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6780" cy="341644"/>
          </a:xfrm>
          <a:prstGeom prst="rect">
            <a:avLst/>
          </a:prstGeom>
        </p:spPr>
        <p:txBody>
          <a:bodyPr vert="horz" lIns="92220" tIns="46110" rIns="92220" bIns="4611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363" y="0"/>
            <a:ext cx="4308379" cy="341644"/>
          </a:xfrm>
          <a:prstGeom prst="rect">
            <a:avLst/>
          </a:prstGeom>
        </p:spPr>
        <p:txBody>
          <a:bodyPr vert="horz" lIns="92220" tIns="46110" rIns="92220" bIns="46110" rtlCol="0"/>
          <a:lstStyle>
            <a:lvl1pPr algn="r">
              <a:defRPr sz="1200"/>
            </a:lvl1pPr>
          </a:lstStyle>
          <a:p>
            <a:fld id="{47E8764B-EC0B-4D64-847D-2FCBBA79717B}" type="datetimeFigureOut">
              <a:rPr kumimoji="1" lang="ja-JP" altLang="en-US" smtClean="0"/>
              <a:t>2024/11/26</a:t>
            </a:fld>
            <a:endParaRPr kumimoji="1" lang="ja-JP" altLang="en-US"/>
          </a:p>
        </p:txBody>
      </p:sp>
      <p:sp>
        <p:nvSpPr>
          <p:cNvPr id="4" name="スライド イメージ プレースホルダー 3"/>
          <p:cNvSpPr>
            <a:spLocks noGrp="1" noRot="1" noChangeAspect="1"/>
          </p:cNvSpPr>
          <p:nvPr>
            <p:ph type="sldImg" idx="2"/>
          </p:nvPr>
        </p:nvSpPr>
        <p:spPr>
          <a:xfrm>
            <a:off x="3440113" y="849313"/>
            <a:ext cx="3060700" cy="2297112"/>
          </a:xfrm>
          <a:prstGeom prst="rect">
            <a:avLst/>
          </a:prstGeom>
          <a:noFill/>
          <a:ln w="12700">
            <a:solidFill>
              <a:prstClr val="black"/>
            </a:solidFill>
          </a:ln>
        </p:spPr>
        <p:txBody>
          <a:bodyPr vert="horz" lIns="92220" tIns="46110" rIns="92220" bIns="46110" rtlCol="0" anchor="ctr"/>
          <a:lstStyle/>
          <a:p>
            <a:endParaRPr lang="ja-JP" altLang="en-US"/>
          </a:p>
        </p:txBody>
      </p:sp>
      <p:sp>
        <p:nvSpPr>
          <p:cNvPr id="5" name="ノート プレースホルダー 4"/>
          <p:cNvSpPr>
            <a:spLocks noGrp="1"/>
          </p:cNvSpPr>
          <p:nvPr>
            <p:ph type="body" sz="quarter" idx="3"/>
          </p:nvPr>
        </p:nvSpPr>
        <p:spPr>
          <a:xfrm>
            <a:off x="994733" y="3275294"/>
            <a:ext cx="7951470" cy="2680222"/>
          </a:xfrm>
          <a:prstGeom prst="rect">
            <a:avLst/>
          </a:prstGeom>
        </p:spPr>
        <p:txBody>
          <a:bodyPr vert="horz" lIns="92220" tIns="46110" rIns="92220" bIns="4611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463970"/>
            <a:ext cx="4306780" cy="341644"/>
          </a:xfrm>
          <a:prstGeom prst="rect">
            <a:avLst/>
          </a:prstGeom>
        </p:spPr>
        <p:txBody>
          <a:bodyPr vert="horz" lIns="92220" tIns="46110" rIns="92220" bIns="4611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363" y="6463970"/>
            <a:ext cx="4308379" cy="341644"/>
          </a:xfrm>
          <a:prstGeom prst="rect">
            <a:avLst/>
          </a:prstGeom>
        </p:spPr>
        <p:txBody>
          <a:bodyPr vert="horz" lIns="92220" tIns="46110" rIns="92220" bIns="46110" rtlCol="0" anchor="b"/>
          <a:lstStyle>
            <a:lvl1pPr algn="r">
              <a:defRPr sz="1200"/>
            </a:lvl1pPr>
          </a:lstStyle>
          <a:p>
            <a:fld id="{758519F8-6BEC-47E7-8AD5-62B4A9089C74}" type="slidenum">
              <a:rPr kumimoji="1" lang="ja-JP" altLang="en-US" smtClean="0"/>
              <a:t>‹#›</a:t>
            </a:fld>
            <a:endParaRPr kumimoji="1" lang="ja-JP" altLang="en-US"/>
          </a:p>
        </p:txBody>
      </p:sp>
    </p:spTree>
    <p:extLst>
      <p:ext uri="{BB962C8B-B14F-4D97-AF65-F5344CB8AC3E}">
        <p14:creationId xmlns:p14="http://schemas.microsoft.com/office/powerpoint/2010/main" val="21821843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9" name="Rectangle 1026"/>
          <p:cNvSpPr>
            <a:spLocks noGrp="1" noRot="1" noChangeAspect="1" noChangeArrowheads="1" noTextEdit="1"/>
          </p:cNvSpPr>
          <p:nvPr>
            <p:ph type="sldImg"/>
          </p:nvPr>
        </p:nvSpPr>
        <p:spPr>
          <a:ln/>
        </p:spPr>
      </p:sp>
      <p:sp>
        <p:nvSpPr>
          <p:cNvPr id="167940"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991685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58519F8-6BEC-47E7-8AD5-62B4A9089C74}" type="slidenum">
              <a:rPr kumimoji="1" lang="ja-JP" altLang="en-US" smtClean="0"/>
              <a:pPr/>
              <a:t>9</a:t>
            </a:fld>
            <a:endParaRPr kumimoji="1" lang="ja-JP" altLang="en-US"/>
          </a:p>
        </p:txBody>
      </p:sp>
    </p:spTree>
    <p:extLst>
      <p:ext uri="{BB962C8B-B14F-4D97-AF65-F5344CB8AC3E}">
        <p14:creationId xmlns:p14="http://schemas.microsoft.com/office/powerpoint/2010/main" val="36851660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58519F8-6BEC-47E7-8AD5-62B4A9089C74}" type="slidenum">
              <a:rPr kumimoji="1" lang="ja-JP" altLang="en-US" smtClean="0"/>
              <a:pPr/>
              <a:t>10</a:t>
            </a:fld>
            <a:endParaRPr kumimoji="1" lang="ja-JP" altLang="en-US"/>
          </a:p>
        </p:txBody>
      </p:sp>
    </p:spTree>
    <p:extLst>
      <p:ext uri="{BB962C8B-B14F-4D97-AF65-F5344CB8AC3E}">
        <p14:creationId xmlns:p14="http://schemas.microsoft.com/office/powerpoint/2010/main" val="33470821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58519F8-6BEC-47E7-8AD5-62B4A9089C74}" type="slidenum">
              <a:rPr kumimoji="1" lang="ja-JP" altLang="en-US" smtClean="0"/>
              <a:t>11</a:t>
            </a:fld>
            <a:endParaRPr kumimoji="1" lang="ja-JP" altLang="en-US"/>
          </a:p>
        </p:txBody>
      </p:sp>
    </p:spTree>
    <p:extLst>
      <p:ext uri="{BB962C8B-B14F-4D97-AF65-F5344CB8AC3E}">
        <p14:creationId xmlns:p14="http://schemas.microsoft.com/office/powerpoint/2010/main" val="9951985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58519F8-6BEC-47E7-8AD5-62B4A9089C74}" type="slidenum">
              <a:rPr kumimoji="1" lang="ja-JP" altLang="en-US" smtClean="0"/>
              <a:t>12</a:t>
            </a:fld>
            <a:endParaRPr kumimoji="1" lang="ja-JP" altLang="en-US"/>
          </a:p>
        </p:txBody>
      </p:sp>
    </p:spTree>
    <p:extLst>
      <p:ext uri="{BB962C8B-B14F-4D97-AF65-F5344CB8AC3E}">
        <p14:creationId xmlns:p14="http://schemas.microsoft.com/office/powerpoint/2010/main" val="679205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58519F8-6BEC-47E7-8AD5-62B4A9089C74}" type="slidenum">
              <a:rPr kumimoji="1" lang="ja-JP" altLang="en-US" smtClean="0"/>
              <a:t>1</a:t>
            </a:fld>
            <a:endParaRPr kumimoji="1" lang="ja-JP" altLang="en-US"/>
          </a:p>
        </p:txBody>
      </p:sp>
    </p:spTree>
    <p:extLst>
      <p:ext uri="{BB962C8B-B14F-4D97-AF65-F5344CB8AC3E}">
        <p14:creationId xmlns:p14="http://schemas.microsoft.com/office/powerpoint/2010/main" val="17009317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58519F8-6BEC-47E7-8AD5-62B4A9089C74}" type="slidenum">
              <a:rPr kumimoji="1" lang="ja-JP" altLang="en-US" smtClean="0"/>
              <a:t>2</a:t>
            </a:fld>
            <a:endParaRPr kumimoji="1" lang="ja-JP" altLang="en-US"/>
          </a:p>
        </p:txBody>
      </p:sp>
    </p:spTree>
    <p:extLst>
      <p:ext uri="{BB962C8B-B14F-4D97-AF65-F5344CB8AC3E}">
        <p14:creationId xmlns:p14="http://schemas.microsoft.com/office/powerpoint/2010/main" val="4112487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58519F8-6BEC-47E7-8AD5-62B4A9089C74}" type="slidenum">
              <a:rPr kumimoji="1" lang="ja-JP" altLang="en-US" smtClean="0"/>
              <a:t>3</a:t>
            </a:fld>
            <a:endParaRPr kumimoji="1" lang="ja-JP" altLang="en-US"/>
          </a:p>
        </p:txBody>
      </p:sp>
    </p:spTree>
    <p:extLst>
      <p:ext uri="{BB962C8B-B14F-4D97-AF65-F5344CB8AC3E}">
        <p14:creationId xmlns:p14="http://schemas.microsoft.com/office/powerpoint/2010/main" val="8099763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58519F8-6BEC-47E7-8AD5-62B4A9089C74}" type="slidenum">
              <a:rPr kumimoji="1" lang="ja-JP" altLang="en-US" smtClean="0"/>
              <a:pPr/>
              <a:t>4</a:t>
            </a:fld>
            <a:endParaRPr kumimoji="1" lang="ja-JP" altLang="en-US"/>
          </a:p>
        </p:txBody>
      </p:sp>
    </p:spTree>
    <p:extLst>
      <p:ext uri="{BB962C8B-B14F-4D97-AF65-F5344CB8AC3E}">
        <p14:creationId xmlns:p14="http://schemas.microsoft.com/office/powerpoint/2010/main" val="29787042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58519F8-6BEC-47E7-8AD5-62B4A9089C74}" type="slidenum">
              <a:rPr kumimoji="1" lang="ja-JP" altLang="en-US" smtClean="0"/>
              <a:pPr/>
              <a:t>5</a:t>
            </a:fld>
            <a:endParaRPr kumimoji="1" lang="ja-JP" altLang="en-US"/>
          </a:p>
        </p:txBody>
      </p:sp>
    </p:spTree>
    <p:extLst>
      <p:ext uri="{BB962C8B-B14F-4D97-AF65-F5344CB8AC3E}">
        <p14:creationId xmlns:p14="http://schemas.microsoft.com/office/powerpoint/2010/main" val="2597915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58519F8-6BEC-47E7-8AD5-62B4A9089C74}" type="slidenum">
              <a:rPr kumimoji="1" lang="ja-JP" altLang="en-US" smtClean="0"/>
              <a:pPr/>
              <a:t>6</a:t>
            </a:fld>
            <a:endParaRPr kumimoji="1" lang="ja-JP" altLang="en-US"/>
          </a:p>
        </p:txBody>
      </p:sp>
    </p:spTree>
    <p:extLst>
      <p:ext uri="{BB962C8B-B14F-4D97-AF65-F5344CB8AC3E}">
        <p14:creationId xmlns:p14="http://schemas.microsoft.com/office/powerpoint/2010/main" val="5872886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58519F8-6BEC-47E7-8AD5-62B4A9089C74}" type="slidenum">
              <a:rPr kumimoji="1" lang="ja-JP" altLang="en-US" smtClean="0"/>
              <a:pPr/>
              <a:t>7</a:t>
            </a:fld>
            <a:endParaRPr kumimoji="1" lang="ja-JP" altLang="en-US"/>
          </a:p>
        </p:txBody>
      </p:sp>
    </p:spTree>
    <p:extLst>
      <p:ext uri="{BB962C8B-B14F-4D97-AF65-F5344CB8AC3E}">
        <p14:creationId xmlns:p14="http://schemas.microsoft.com/office/powerpoint/2010/main" val="42168769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58519F8-6BEC-47E7-8AD5-62B4A9089C74}" type="slidenum">
              <a:rPr kumimoji="1" lang="ja-JP" altLang="en-US" smtClean="0"/>
              <a:pPr/>
              <a:t>8</a:t>
            </a:fld>
            <a:endParaRPr kumimoji="1" lang="ja-JP" altLang="en-US"/>
          </a:p>
        </p:txBody>
      </p:sp>
    </p:spTree>
    <p:extLst>
      <p:ext uri="{BB962C8B-B14F-4D97-AF65-F5344CB8AC3E}">
        <p14:creationId xmlns:p14="http://schemas.microsoft.com/office/powerpoint/2010/main" val="3289720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A3CDAD7-40A7-4B23-A6AA-FA39D9598669}" type="datetime1">
              <a:rPr kumimoji="1" lang="ja-JP" altLang="en-US" smtClean="0"/>
              <a:t>2024/11/26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D9753B0-3E50-4523-BA08-32032CD16CB9}" type="slidenum">
              <a:rPr kumimoji="1" lang="ja-JP" altLang="en-US" smtClean="0"/>
              <a:t>‹#›</a:t>
            </a:fld>
            <a:endParaRPr kumimoji="1" lang="ja-JP" altLang="en-US"/>
          </a:p>
        </p:txBody>
      </p:sp>
    </p:spTree>
    <p:extLst>
      <p:ext uri="{BB962C8B-B14F-4D97-AF65-F5344CB8AC3E}">
        <p14:creationId xmlns:p14="http://schemas.microsoft.com/office/powerpoint/2010/main" val="3809660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5628673-92C3-45F7-913C-7797830888DE}" type="datetime1">
              <a:rPr kumimoji="1" lang="ja-JP" altLang="en-US" smtClean="0"/>
              <a:t>2024/11/26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D9753B0-3E50-4523-BA08-32032CD16CB9}" type="slidenum">
              <a:rPr kumimoji="1" lang="ja-JP" altLang="en-US" smtClean="0"/>
              <a:t>‹#›</a:t>
            </a:fld>
            <a:endParaRPr kumimoji="1" lang="ja-JP" altLang="en-US"/>
          </a:p>
        </p:txBody>
      </p:sp>
    </p:spTree>
    <p:extLst>
      <p:ext uri="{BB962C8B-B14F-4D97-AF65-F5344CB8AC3E}">
        <p14:creationId xmlns:p14="http://schemas.microsoft.com/office/powerpoint/2010/main" val="1021195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E705E9-B7B1-490E-95E3-932434A4E610}" type="datetime1">
              <a:rPr kumimoji="1" lang="ja-JP" altLang="en-US" smtClean="0"/>
              <a:t>2024/11/26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a:xfrm>
            <a:off x="7086600" y="6492875"/>
            <a:ext cx="2057400" cy="365125"/>
          </a:xfrm>
        </p:spPr>
        <p:txBody>
          <a:bodyPr/>
          <a:lstStyle/>
          <a:p>
            <a:fld id="{3D9753B0-3E50-4523-BA08-32032CD16CB9}" type="slidenum">
              <a:rPr kumimoji="1" lang="ja-JP" altLang="en-US" smtClean="0"/>
              <a:t>‹#›</a:t>
            </a:fld>
            <a:endParaRPr kumimoji="1" lang="ja-JP" altLang="en-US"/>
          </a:p>
        </p:txBody>
      </p:sp>
      <p:cxnSp>
        <p:nvCxnSpPr>
          <p:cNvPr id="5" name="直線コネクタ 4"/>
          <p:cNvCxnSpPr>
            <a:cxnSpLocks/>
          </p:cNvCxnSpPr>
          <p:nvPr userDrawn="1"/>
        </p:nvCxnSpPr>
        <p:spPr>
          <a:xfrm>
            <a:off x="0" y="638032"/>
            <a:ext cx="9144000" cy="0"/>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sp>
        <p:nvSpPr>
          <p:cNvPr id="6" name="フッター プレースホルダー 3"/>
          <p:cNvSpPr txBox="1">
            <a:spLocks/>
          </p:cNvSpPr>
          <p:nvPr userDrawn="1"/>
        </p:nvSpPr>
        <p:spPr>
          <a:xfrm>
            <a:off x="7863840" y="0"/>
            <a:ext cx="1328448" cy="218336"/>
          </a:xfrm>
          <a:prstGeom prst="rect">
            <a:avLst/>
          </a:prstGeom>
        </p:spPr>
        <p:txBody>
          <a:bodyPr vert="horz" lIns="91440" tIns="45720" rIns="91440" bIns="45720" rtlCol="0" anchor="ctr"/>
          <a:lstStyle>
            <a:defPPr>
              <a:defRPr lang="ja-JP"/>
            </a:defPPr>
            <a:lvl1pPr marL="0" algn="ct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l"/>
            <a:r>
              <a:rPr lang="en-US" altLang="ja-JP" sz="800" dirty="0"/>
              <a:t>©20240824</a:t>
            </a:r>
            <a:r>
              <a:rPr lang="ja-JP" altLang="en-US" sz="800" dirty="0"/>
              <a:t>電友会大阪北</a:t>
            </a:r>
          </a:p>
        </p:txBody>
      </p:sp>
    </p:spTree>
    <p:extLst>
      <p:ext uri="{BB962C8B-B14F-4D97-AF65-F5344CB8AC3E}">
        <p14:creationId xmlns:p14="http://schemas.microsoft.com/office/powerpoint/2010/main" val="278372589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D27391-0005-4DFE-831D-45574E305AEB}" type="datetime1">
              <a:rPr kumimoji="1" lang="ja-JP" altLang="en-US" smtClean="0"/>
              <a:t>2024/11/26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9753B0-3E50-4523-BA08-32032CD16CB9}" type="slidenum">
              <a:rPr kumimoji="1" lang="ja-JP" altLang="en-US" smtClean="0"/>
              <a:t>‹#›</a:t>
            </a:fld>
            <a:endParaRPr kumimoji="1" lang="ja-JP" altLang="en-US"/>
          </a:p>
        </p:txBody>
      </p:sp>
    </p:spTree>
    <p:extLst>
      <p:ext uri="{BB962C8B-B14F-4D97-AF65-F5344CB8AC3E}">
        <p14:creationId xmlns:p14="http://schemas.microsoft.com/office/powerpoint/2010/main" val="1681293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7" r:id="rId3"/>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5" name="Line 14"/>
          <p:cNvSpPr>
            <a:spLocks noChangeShapeType="1"/>
          </p:cNvSpPr>
          <p:nvPr/>
        </p:nvSpPr>
        <p:spPr bwMode="auto">
          <a:xfrm>
            <a:off x="0" y="2924175"/>
            <a:ext cx="9144000" cy="0"/>
          </a:xfrm>
          <a:prstGeom prst="line">
            <a:avLst/>
          </a:prstGeom>
          <a:noFill/>
          <a:ln w="60325" cmpd="thickThin">
            <a:solidFill>
              <a:srgbClr val="00B050"/>
            </a:solidFill>
            <a:round/>
            <a:headEnd/>
            <a:tailEnd/>
          </a:ln>
          <a:extLst>
            <a:ext uri="{909E8E84-426E-40DD-AFC4-6F175D3DCCD1}">
              <a14:hiddenFill xmlns:a14="http://schemas.microsoft.com/office/drawing/2010/main">
                <a:noFill/>
              </a14:hiddenFill>
            </a:ext>
          </a:extLst>
        </p:spPr>
        <p:txBody>
          <a:bodyPr wrap="square" lIns="90000" tIns="46800" rIns="90000" bIns="46800" anchor="ctr">
            <a:spAutoFit/>
          </a:bodyPr>
          <a:lstStyle/>
          <a:p>
            <a:endParaRPr lang="ja-JP" altLang="en-US">
              <a:latin typeface="+mn-ea"/>
            </a:endParaRPr>
          </a:p>
        </p:txBody>
      </p:sp>
      <p:sp>
        <p:nvSpPr>
          <p:cNvPr id="166916" name="Text Box 15"/>
          <p:cNvSpPr txBox="1">
            <a:spLocks noChangeArrowheads="1"/>
          </p:cNvSpPr>
          <p:nvPr/>
        </p:nvSpPr>
        <p:spPr bwMode="auto">
          <a:xfrm>
            <a:off x="884860" y="888983"/>
            <a:ext cx="6882713" cy="1387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nSpc>
                <a:spcPct val="100000"/>
              </a:lnSpc>
              <a:spcBef>
                <a:spcPct val="50000"/>
              </a:spcBef>
              <a:buNone/>
            </a:pPr>
            <a:r>
              <a:rPr lang="ja-JP" altLang="en-US" sz="24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電友会大阪北支部主催</a:t>
            </a:r>
            <a:endParaRPr lang="en-US" altLang="ja-JP" sz="24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ct val="100000"/>
              </a:lnSpc>
              <a:spcBef>
                <a:spcPct val="50000"/>
              </a:spcBef>
              <a:buNone/>
            </a:pPr>
            <a:r>
              <a:rPr lang="ja-JP" altLang="en-US" sz="4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年金セミナー</a:t>
            </a:r>
            <a:endParaRPr lang="ja-JP" altLang="en-US" sz="38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0" y="3198167"/>
            <a:ext cx="5566385" cy="461665"/>
          </a:xfrm>
          <a:prstGeom prst="rect">
            <a:avLst/>
          </a:prstGeom>
          <a:noFill/>
        </p:spPr>
        <p:txBody>
          <a:bodyPr wrap="square" rtlCol="0">
            <a:spAutoFit/>
          </a:bodyPr>
          <a:lstStyle/>
          <a:p>
            <a:r>
              <a:rPr kumimoji="1" lang="en-US" altLang="ja-JP" sz="2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2024.8.24(sat) 11:00</a:t>
            </a:r>
            <a:r>
              <a:rPr kumimoji="1" lang="ja-JP" altLang="en-US" sz="2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2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Web-Ex</a:t>
            </a:r>
            <a:endParaRPr kumimoji="1" lang="ja-JP" altLang="en-US"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a:extLst>
              <a:ext uri="{FF2B5EF4-FFF2-40B4-BE49-F238E27FC236}">
                <a16:creationId xmlns:a16="http://schemas.microsoft.com/office/drawing/2014/main" id="{6C6C40FD-F04D-E85E-1BB2-32828CF87498}"/>
              </a:ext>
            </a:extLst>
          </p:cNvPr>
          <p:cNvSpPr txBox="1"/>
          <p:nvPr/>
        </p:nvSpPr>
        <p:spPr>
          <a:xfrm>
            <a:off x="1143000" y="4578592"/>
            <a:ext cx="6858000" cy="1569660"/>
          </a:xfrm>
          <a:prstGeom prst="rect">
            <a:avLst/>
          </a:prstGeom>
          <a:noFill/>
        </p:spPr>
        <p:txBody>
          <a:bodyPr wrap="square" rtlCol="0">
            <a:spAutoFit/>
          </a:bodyPr>
          <a:lstStyle/>
          <a:p>
            <a:r>
              <a:rPr kumimoji="1" lang="ja-JP" altLang="en-US" sz="2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セミナーにご参加ありがとうございます。</a:t>
            </a:r>
          </a:p>
          <a:p>
            <a:endParaRPr lang="ja-JP" altLang="en-US" sz="24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2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2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時から始めます。</a:t>
            </a:r>
          </a:p>
          <a:p>
            <a:r>
              <a:rPr lang="ja-JP" altLang="en-US" sz="2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マイクはミュート</a:t>
            </a:r>
            <a:r>
              <a:rPr lang="en-US" altLang="ja-JP" sz="2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(OFF)</a:t>
            </a:r>
            <a:r>
              <a:rPr lang="ja-JP" altLang="en-US" sz="2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、カメラも</a:t>
            </a:r>
            <a:r>
              <a:rPr lang="en-US" altLang="ja-JP" sz="2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OFF</a:t>
            </a:r>
            <a:r>
              <a:rPr lang="ja-JP" altLang="en-US" sz="2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でお待ちください。</a:t>
            </a:r>
            <a:endParaRPr kumimoji="1" lang="ja-JP" altLang="en-US" sz="24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799191854"/>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0" y="74728"/>
            <a:ext cx="7545768"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wrap="none" lIns="70910" tIns="8485" rIns="70910" bIns="8485" anchor="ctr" anchorCtr="0">
            <a:no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nSpc>
                <a:spcPct val="100000"/>
              </a:lnSpc>
              <a:spcBef>
                <a:spcPct val="0"/>
              </a:spcBef>
              <a:buNone/>
            </a:pPr>
            <a:r>
              <a:rPr lang="en-US" altLang="ja-JP" sz="3200" dirty="0" err="1">
                <a:solidFill>
                  <a:srgbClr val="444D26"/>
                </a:solidFill>
                <a:latin typeface="Meiryo UI" panose="020B0604030504040204" pitchFamily="50" charset="-128"/>
                <a:ea typeface="Meiryo UI" panose="020B0604030504040204" pitchFamily="50" charset="-128"/>
                <a:cs typeface="Meiryo UI" panose="020B0604030504040204" pitchFamily="50" charset="-128"/>
              </a:rPr>
              <a:t>iDeCo</a:t>
            </a:r>
            <a:r>
              <a:rPr lang="ja-JP" altLang="en-US" sz="3200" dirty="0">
                <a:solidFill>
                  <a:srgbClr val="444D26"/>
                </a:solidFill>
                <a:latin typeface="Meiryo UI" panose="020B0604030504040204" pitchFamily="50" charset="-128"/>
                <a:ea typeface="Meiryo UI" panose="020B0604030504040204" pitchFamily="50" charset="-128"/>
                <a:cs typeface="Meiryo UI" panose="020B0604030504040204" pitchFamily="50" charset="-128"/>
              </a:rPr>
              <a:t>の加入</a:t>
            </a:r>
            <a:endParaRPr lang="ja-JP" altLang="en-US" sz="1800" dirty="0">
              <a:solidFill>
                <a:srgbClr val="444D26"/>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スライド番号プレースホルダー 4"/>
          <p:cNvSpPr>
            <a:spLocks noGrp="1"/>
          </p:cNvSpPr>
          <p:nvPr>
            <p:ph type="sldNum" sz="quarter" idx="12"/>
          </p:nvPr>
        </p:nvSpPr>
        <p:spPr>
          <a:xfrm>
            <a:off x="7086600" y="6538595"/>
            <a:ext cx="2057400" cy="365125"/>
          </a:xfrm>
        </p:spPr>
        <p:txBody>
          <a:bodyPr/>
          <a:lstStyle/>
          <a:p>
            <a:fld id="{3D9753B0-3E50-4523-BA08-32032CD16CB9}" type="slidenum">
              <a:rPr kumimoji="1" lang="ja-JP" altLang="en-US" smtClean="0"/>
              <a:t>9</a:t>
            </a:fld>
            <a:endParaRPr kumimoji="1" lang="ja-JP" altLang="en-US"/>
          </a:p>
        </p:txBody>
      </p:sp>
      <p:sp>
        <p:nvSpPr>
          <p:cNvPr id="11" name="正方形/長方形 10">
            <a:extLst>
              <a:ext uri="{FF2B5EF4-FFF2-40B4-BE49-F238E27FC236}">
                <a16:creationId xmlns:a16="http://schemas.microsoft.com/office/drawing/2014/main" id="{1929D8B1-1F48-54B8-A206-E4C97AA69B47}"/>
              </a:ext>
            </a:extLst>
          </p:cNvPr>
          <p:cNvSpPr/>
          <p:nvPr/>
        </p:nvSpPr>
        <p:spPr>
          <a:xfrm>
            <a:off x="129680" y="705079"/>
            <a:ext cx="8209776" cy="523220"/>
          </a:xfrm>
          <a:prstGeom prst="rect">
            <a:avLst/>
          </a:prstGeom>
        </p:spPr>
        <p:txBody>
          <a:bodyPr wrap="square">
            <a:spAutoFit/>
          </a:bodyPr>
          <a:lstStyle/>
          <a:p>
            <a:pPr>
              <a:spcBef>
                <a:spcPct val="50000"/>
              </a:spcBef>
            </a:pPr>
            <a:r>
              <a:rPr lang="ja-JP" altLang="en-US" sz="2800" dirty="0">
                <a:solidFill>
                  <a:srgbClr val="0066FF"/>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a:solidFill>
                  <a:srgbClr val="0066FF"/>
                </a:solidFill>
                <a:latin typeface="Meiryo UI" panose="020B0604030504040204" pitchFamily="50" charset="-128"/>
                <a:ea typeface="Meiryo UI" panose="020B0604030504040204" pitchFamily="50" charset="-128"/>
                <a:cs typeface="Meiryo UI" panose="020B0604030504040204" pitchFamily="50" charset="-128"/>
              </a:rPr>
              <a:t>定年退職し、</a:t>
            </a:r>
            <a:r>
              <a:rPr lang="en-US" altLang="ja-JP" sz="2800" b="1" dirty="0">
                <a:solidFill>
                  <a:srgbClr val="0066FF"/>
                </a:solidFill>
                <a:latin typeface="Meiryo UI" panose="020B0604030504040204" pitchFamily="50" charset="-128"/>
                <a:ea typeface="Meiryo UI" panose="020B0604030504040204" pitchFamily="50" charset="-128"/>
                <a:cs typeface="Meiryo UI" panose="020B0604030504040204" pitchFamily="50" charset="-128"/>
              </a:rPr>
              <a:t>NTT-DC</a:t>
            </a:r>
            <a:r>
              <a:rPr lang="ja-JP" altLang="en-US" sz="2800" b="1" dirty="0">
                <a:solidFill>
                  <a:srgbClr val="0066FF"/>
                </a:solidFill>
                <a:latin typeface="Meiryo UI" panose="020B0604030504040204" pitchFamily="50" charset="-128"/>
                <a:ea typeface="Meiryo UI" panose="020B0604030504040204" pitchFamily="50" charset="-128"/>
                <a:cs typeface="Meiryo UI" panose="020B0604030504040204" pitchFamily="50" charset="-128"/>
              </a:rPr>
              <a:t>を資格喪失したとき</a:t>
            </a:r>
            <a:endParaRPr lang="ja-JP" altLang="en-US" sz="2800" dirty="0">
              <a:solidFill>
                <a:srgbClr val="0066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a:extLst>
              <a:ext uri="{FF2B5EF4-FFF2-40B4-BE49-F238E27FC236}">
                <a16:creationId xmlns:a16="http://schemas.microsoft.com/office/drawing/2014/main" id="{312E7F3B-3B61-EF1B-1E6B-2E437BB5FE9B}"/>
              </a:ext>
            </a:extLst>
          </p:cNvPr>
          <p:cNvSpPr txBox="1"/>
          <p:nvPr/>
        </p:nvSpPr>
        <p:spPr>
          <a:xfrm>
            <a:off x="185137" y="1326608"/>
            <a:ext cx="8759166" cy="2862322"/>
          </a:xfrm>
          <a:prstGeom prst="rect">
            <a:avLst/>
          </a:prstGeom>
          <a:noFill/>
        </p:spPr>
        <p:txBody>
          <a:bodyPr wrap="square">
            <a:spAutoFit/>
          </a:bodyPr>
          <a:lstStyle/>
          <a:p>
            <a:pPr indent="179388"/>
            <a:r>
              <a:rPr lang="en-US" altLang="ja-JP" b="1" dirty="0">
                <a:solidFill>
                  <a:srgbClr val="002060"/>
                </a:solidFill>
                <a:latin typeface="Meiryo UI" panose="020B0604030504040204" pitchFamily="50" charset="-128"/>
                <a:ea typeface="Meiryo UI" panose="020B0604030504040204" pitchFamily="50" charset="-128"/>
              </a:rPr>
              <a:t>NTT</a:t>
            </a:r>
            <a:r>
              <a:rPr lang="ja-JP" altLang="en-US" b="1" dirty="0">
                <a:solidFill>
                  <a:srgbClr val="002060"/>
                </a:solidFill>
                <a:latin typeface="Meiryo UI" panose="020B0604030504040204" pitchFamily="50" charset="-128"/>
                <a:ea typeface="Meiryo UI" panose="020B0604030504040204" pitchFamily="50" charset="-128"/>
              </a:rPr>
              <a:t>グループ確定拠出年金</a:t>
            </a:r>
            <a:r>
              <a:rPr lang="en-US" altLang="ja-JP" b="1" dirty="0">
                <a:solidFill>
                  <a:srgbClr val="002060"/>
                </a:solidFill>
                <a:latin typeface="Meiryo UI" panose="020B0604030504040204" pitchFamily="50" charset="-128"/>
                <a:ea typeface="Meiryo UI" panose="020B0604030504040204" pitchFamily="50" charset="-128"/>
              </a:rPr>
              <a:t>(NTT-DC)</a:t>
            </a:r>
            <a:r>
              <a:rPr lang="ja-JP" altLang="en-US" b="1" dirty="0">
                <a:solidFill>
                  <a:srgbClr val="002060"/>
                </a:solidFill>
                <a:latin typeface="Meiryo UI" panose="020B0604030504040204" pitchFamily="50" charset="-128"/>
                <a:ea typeface="Meiryo UI" panose="020B0604030504040204" pitchFamily="50" charset="-128"/>
              </a:rPr>
              <a:t>は定年退職時で資格喪失します。働いて</a:t>
            </a:r>
            <a:r>
              <a:rPr lang="en-US" altLang="ja-JP" b="1" dirty="0">
                <a:solidFill>
                  <a:srgbClr val="002060"/>
                </a:solidFill>
                <a:latin typeface="Meiryo UI" panose="020B0604030504040204" pitchFamily="50" charset="-128"/>
                <a:ea typeface="Meiryo UI" panose="020B0604030504040204" pitchFamily="50" charset="-128"/>
              </a:rPr>
              <a:t>(</a:t>
            </a:r>
            <a:r>
              <a:rPr lang="ja-JP" altLang="en-US" b="1" dirty="0">
                <a:solidFill>
                  <a:srgbClr val="002060"/>
                </a:solidFill>
                <a:latin typeface="Meiryo UI" panose="020B0604030504040204" pitchFamily="50" charset="-128"/>
                <a:ea typeface="Meiryo UI" panose="020B0604030504040204" pitchFamily="50" charset="-128"/>
              </a:rPr>
              <a:t>厚生年金被保険者で</a:t>
            </a:r>
            <a:r>
              <a:rPr lang="en-US" altLang="ja-JP" b="1" dirty="0">
                <a:solidFill>
                  <a:srgbClr val="002060"/>
                </a:solidFill>
                <a:latin typeface="Meiryo UI" panose="020B0604030504040204" pitchFamily="50" charset="-128"/>
                <a:ea typeface="Meiryo UI" panose="020B0604030504040204" pitchFamily="50" charset="-128"/>
              </a:rPr>
              <a:t>)</a:t>
            </a:r>
            <a:r>
              <a:rPr lang="ja-JP" altLang="en-US" b="1" dirty="0">
                <a:solidFill>
                  <a:srgbClr val="002060"/>
                </a:solidFill>
                <a:latin typeface="Meiryo UI" panose="020B0604030504040204" pitchFamily="50" charset="-128"/>
                <a:ea typeface="Meiryo UI" panose="020B0604030504040204" pitchFamily="50" charset="-128"/>
              </a:rPr>
              <a:t>いれば、任意で個人型確定拠出年金</a:t>
            </a:r>
            <a:r>
              <a:rPr lang="en-US" altLang="ja-JP" b="1" dirty="0">
                <a:solidFill>
                  <a:srgbClr val="002060"/>
                </a:solidFill>
                <a:latin typeface="Meiryo UI" panose="020B0604030504040204" pitchFamily="50" charset="-128"/>
                <a:ea typeface="Meiryo UI" panose="020B0604030504040204" pitchFamily="50" charset="-128"/>
              </a:rPr>
              <a:t>(</a:t>
            </a:r>
            <a:r>
              <a:rPr lang="en-US" altLang="ja-JP" b="1" dirty="0" err="1">
                <a:solidFill>
                  <a:srgbClr val="002060"/>
                </a:solidFill>
                <a:latin typeface="Meiryo UI" panose="020B0604030504040204" pitchFamily="50" charset="-128"/>
                <a:ea typeface="Meiryo UI" panose="020B0604030504040204" pitchFamily="50" charset="-128"/>
              </a:rPr>
              <a:t>iDeCo</a:t>
            </a:r>
            <a:r>
              <a:rPr lang="en-US" altLang="ja-JP" b="1" dirty="0">
                <a:solidFill>
                  <a:srgbClr val="002060"/>
                </a:solidFill>
                <a:latin typeface="Meiryo UI" panose="020B0604030504040204" pitchFamily="50" charset="-128"/>
                <a:ea typeface="Meiryo UI" panose="020B0604030504040204" pitchFamily="50" charset="-128"/>
              </a:rPr>
              <a:t>)</a:t>
            </a:r>
            <a:r>
              <a:rPr lang="ja-JP" altLang="en-US" b="1" dirty="0">
                <a:solidFill>
                  <a:srgbClr val="002060"/>
                </a:solidFill>
                <a:latin typeface="Meiryo UI" panose="020B0604030504040204" pitchFamily="50" charset="-128"/>
                <a:ea typeface="Meiryo UI" panose="020B0604030504040204" pitchFamily="50" charset="-128"/>
              </a:rPr>
              <a:t>に加入できます。</a:t>
            </a:r>
            <a:endParaRPr lang="en-US" altLang="ja-JP" b="1" dirty="0">
              <a:solidFill>
                <a:srgbClr val="002060"/>
              </a:solidFill>
              <a:latin typeface="Meiryo UI" panose="020B0604030504040204" pitchFamily="50" charset="-128"/>
              <a:ea typeface="Meiryo UI" panose="020B0604030504040204" pitchFamily="50" charset="-128"/>
            </a:endParaRPr>
          </a:p>
          <a:p>
            <a:pPr indent="179388"/>
            <a:endParaRPr lang="en-US" altLang="ja-JP" b="1" dirty="0">
              <a:solidFill>
                <a:srgbClr val="002060"/>
              </a:solidFill>
              <a:latin typeface="Meiryo UI" panose="020B0604030504040204" pitchFamily="50" charset="-128"/>
              <a:ea typeface="Meiryo UI" panose="020B0604030504040204" pitchFamily="50" charset="-128"/>
            </a:endParaRPr>
          </a:p>
          <a:p>
            <a:pPr indent="179388"/>
            <a:r>
              <a:rPr lang="ja-JP" altLang="en-US" b="1" dirty="0">
                <a:solidFill>
                  <a:srgbClr val="002060"/>
                </a:solidFill>
                <a:latin typeface="Meiryo UI" panose="020B0604030504040204" pitchFamily="50" charset="-128"/>
                <a:ea typeface="Meiryo UI" panose="020B0604030504040204" pitchFamily="50" charset="-128"/>
              </a:rPr>
              <a:t>また、定年退職前でも、管理者の</a:t>
            </a:r>
            <a:r>
              <a:rPr lang="en-US" altLang="ja-JP" b="1" dirty="0">
                <a:solidFill>
                  <a:srgbClr val="002060"/>
                </a:solidFill>
                <a:latin typeface="Meiryo UI" panose="020B0604030504040204" pitchFamily="50" charset="-128"/>
                <a:ea typeface="Meiryo UI" panose="020B0604030504040204" pitchFamily="50" charset="-128"/>
              </a:rPr>
              <a:t>55</a:t>
            </a:r>
            <a:r>
              <a:rPr lang="ja-JP" altLang="en-US" b="1" dirty="0">
                <a:solidFill>
                  <a:srgbClr val="002060"/>
                </a:solidFill>
                <a:latin typeface="Meiryo UI" panose="020B0604030504040204" pitchFamily="50" charset="-128"/>
                <a:ea typeface="Meiryo UI" panose="020B0604030504040204" pitchFamily="50" charset="-128"/>
              </a:rPr>
              <a:t>歳超等、拠出額が低額になる場合や再就職先に</a:t>
            </a:r>
            <a:r>
              <a:rPr lang="en-US" altLang="ja-JP" b="1" dirty="0">
                <a:solidFill>
                  <a:srgbClr val="002060"/>
                </a:solidFill>
                <a:latin typeface="Meiryo UI" panose="020B0604030504040204" pitchFamily="50" charset="-128"/>
                <a:ea typeface="Meiryo UI" panose="020B0604030504040204" pitchFamily="50" charset="-128"/>
              </a:rPr>
              <a:t>DC</a:t>
            </a:r>
            <a:r>
              <a:rPr lang="ja-JP" altLang="en-US" b="1" dirty="0">
                <a:solidFill>
                  <a:srgbClr val="002060"/>
                </a:solidFill>
                <a:latin typeface="Meiryo UI" panose="020B0604030504040204" pitchFamily="50" charset="-128"/>
                <a:ea typeface="Meiryo UI" panose="020B0604030504040204" pitchFamily="50" charset="-128"/>
              </a:rPr>
              <a:t>制度が無い場合も拠出額との差額を限度に</a:t>
            </a:r>
            <a:r>
              <a:rPr lang="en-US" altLang="ja-JP" b="1" dirty="0" err="1">
                <a:solidFill>
                  <a:srgbClr val="002060"/>
                </a:solidFill>
                <a:latin typeface="Meiryo UI" panose="020B0604030504040204" pitchFamily="50" charset="-128"/>
                <a:ea typeface="Meiryo UI" panose="020B0604030504040204" pitchFamily="50" charset="-128"/>
              </a:rPr>
              <a:t>iDeCo</a:t>
            </a:r>
            <a:r>
              <a:rPr lang="ja-JP" altLang="en-US" b="1" dirty="0">
                <a:solidFill>
                  <a:srgbClr val="002060"/>
                </a:solidFill>
                <a:latin typeface="Meiryo UI" panose="020B0604030504040204" pitchFamily="50" charset="-128"/>
                <a:ea typeface="Meiryo UI" panose="020B0604030504040204" pitchFamily="50" charset="-128"/>
              </a:rPr>
              <a:t>に加入できます。</a:t>
            </a:r>
            <a:r>
              <a:rPr lang="en-US" altLang="ja-JP" sz="1400" b="1" dirty="0">
                <a:solidFill>
                  <a:srgbClr val="002060"/>
                </a:solidFill>
                <a:latin typeface="Meiryo UI" panose="020B0604030504040204" pitchFamily="50" charset="-128"/>
                <a:ea typeface="Meiryo UI" panose="020B0604030504040204" pitchFamily="50" charset="-128"/>
              </a:rPr>
              <a:t>(*1)</a:t>
            </a:r>
          </a:p>
          <a:p>
            <a:pPr indent="179388"/>
            <a:endParaRPr lang="ja-JP" altLang="en-US" b="1" dirty="0">
              <a:solidFill>
                <a:srgbClr val="002060"/>
              </a:solidFill>
              <a:latin typeface="Meiryo UI" panose="020B0604030504040204" pitchFamily="50" charset="-128"/>
              <a:ea typeface="Meiryo UI" panose="020B0604030504040204" pitchFamily="50" charset="-128"/>
            </a:endParaRPr>
          </a:p>
          <a:p>
            <a:pPr indent="179388"/>
            <a:r>
              <a:rPr lang="ja-JP" altLang="en-US" b="1" dirty="0">
                <a:solidFill>
                  <a:srgbClr val="002060"/>
                </a:solidFill>
                <a:latin typeface="Meiryo UI" panose="020B0604030504040204" pitchFamily="50" charset="-128"/>
                <a:ea typeface="Meiryo UI" panose="020B0604030504040204" pitchFamily="50" charset="-128"/>
              </a:rPr>
              <a:t>〇 </a:t>
            </a:r>
            <a:r>
              <a:rPr lang="en-US" altLang="ja-JP" b="1" dirty="0">
                <a:solidFill>
                  <a:srgbClr val="002060"/>
                </a:solidFill>
                <a:latin typeface="Meiryo UI" panose="020B0604030504040204" pitchFamily="50" charset="-128"/>
                <a:ea typeface="Meiryo UI" panose="020B0604030504040204" pitchFamily="50" charset="-128"/>
              </a:rPr>
              <a:t>DC</a:t>
            </a:r>
            <a:r>
              <a:rPr lang="ja-JP" altLang="en-US" b="1" dirty="0">
                <a:solidFill>
                  <a:srgbClr val="002060"/>
                </a:solidFill>
                <a:latin typeface="Meiryo UI" panose="020B0604030504040204" pitchFamily="50" charset="-128"/>
                <a:ea typeface="Meiryo UI" panose="020B0604030504040204" pitchFamily="50" charset="-128"/>
              </a:rPr>
              <a:t>年金は、税制優遇</a:t>
            </a:r>
            <a:r>
              <a:rPr lang="en-US" altLang="ja-JP" sz="1400" b="1" dirty="0">
                <a:solidFill>
                  <a:srgbClr val="002060"/>
                </a:solidFill>
                <a:latin typeface="Meiryo UI" panose="020B0604030504040204" pitchFamily="50" charset="-128"/>
                <a:ea typeface="Meiryo UI" panose="020B0604030504040204" pitchFamily="50" charset="-128"/>
              </a:rPr>
              <a:t>(*2)</a:t>
            </a:r>
            <a:r>
              <a:rPr lang="ja-JP" altLang="en-US" b="1" dirty="0">
                <a:solidFill>
                  <a:srgbClr val="002060"/>
                </a:solidFill>
                <a:latin typeface="Meiryo UI" panose="020B0604030504040204" pitchFamily="50" charset="-128"/>
                <a:ea typeface="Meiryo UI" panose="020B0604030504040204" pitchFamily="50" charset="-128"/>
              </a:rPr>
              <a:t>があります。</a:t>
            </a:r>
          </a:p>
          <a:p>
            <a:pPr indent="179388"/>
            <a:endParaRPr lang="en-US" altLang="ja-JP" b="1" dirty="0">
              <a:solidFill>
                <a:srgbClr val="002060"/>
              </a:solidFill>
              <a:latin typeface="Meiryo UI" panose="020B0604030504040204" pitchFamily="50" charset="-128"/>
              <a:ea typeface="Meiryo UI" panose="020B0604030504040204" pitchFamily="50" charset="-128"/>
            </a:endParaRPr>
          </a:p>
          <a:p>
            <a:pPr indent="179388"/>
            <a:r>
              <a:rPr lang="ja-JP" altLang="en-US" b="1" dirty="0">
                <a:solidFill>
                  <a:srgbClr val="002060"/>
                </a:solidFill>
                <a:latin typeface="Meiryo UI" panose="020B0604030504040204" pitchFamily="50" charset="-128"/>
                <a:ea typeface="Meiryo UI" panose="020B0604030504040204" pitchFamily="50" charset="-128"/>
              </a:rPr>
              <a:t>〇 </a:t>
            </a:r>
            <a:r>
              <a:rPr lang="en-US" altLang="ja-JP" b="1" dirty="0">
                <a:solidFill>
                  <a:srgbClr val="002060"/>
                </a:solidFill>
                <a:latin typeface="Meiryo UI" panose="020B0604030504040204" pitchFamily="50" charset="-128"/>
                <a:ea typeface="Meiryo UI" panose="020B0604030504040204" pitchFamily="50" charset="-128"/>
              </a:rPr>
              <a:t>NTT-DC</a:t>
            </a:r>
            <a:r>
              <a:rPr lang="ja-JP" altLang="en-US" b="1" dirty="0">
                <a:solidFill>
                  <a:srgbClr val="002060"/>
                </a:solidFill>
                <a:latin typeface="Meiryo UI" panose="020B0604030504040204" pitchFamily="50" charset="-128"/>
                <a:ea typeface="Meiryo UI" panose="020B0604030504040204" pitchFamily="50" charset="-128"/>
              </a:rPr>
              <a:t>での積立金と</a:t>
            </a:r>
            <a:r>
              <a:rPr lang="en-US" altLang="ja-JP" b="1" dirty="0" err="1">
                <a:solidFill>
                  <a:srgbClr val="002060"/>
                </a:solidFill>
                <a:latin typeface="Meiryo UI" panose="020B0604030504040204" pitchFamily="50" charset="-128"/>
                <a:ea typeface="Meiryo UI" panose="020B0604030504040204" pitchFamily="50" charset="-128"/>
              </a:rPr>
              <a:t>iDeCo</a:t>
            </a:r>
            <a:r>
              <a:rPr lang="ja-JP" altLang="en-US" b="1" dirty="0">
                <a:solidFill>
                  <a:srgbClr val="002060"/>
                </a:solidFill>
                <a:latin typeface="Meiryo UI" panose="020B0604030504040204" pitchFamily="50" charset="-128"/>
                <a:ea typeface="Meiryo UI" panose="020B0604030504040204" pitchFamily="50" charset="-128"/>
              </a:rPr>
              <a:t>での積立金は、別にしておくことも統合することもできます。</a:t>
            </a:r>
          </a:p>
          <a:p>
            <a:pPr indent="179388"/>
            <a:endParaRPr lang="en-US" altLang="ja-JP" b="1" dirty="0">
              <a:solidFill>
                <a:srgbClr val="00206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8FD416AB-6A31-7279-5B22-EA5E27AB0A69}"/>
              </a:ext>
            </a:extLst>
          </p:cNvPr>
          <p:cNvSpPr txBox="1"/>
          <p:nvPr/>
        </p:nvSpPr>
        <p:spPr>
          <a:xfrm>
            <a:off x="90544" y="4004930"/>
            <a:ext cx="8948352" cy="646331"/>
          </a:xfrm>
          <a:prstGeom prst="rect">
            <a:avLst/>
          </a:prstGeom>
          <a:noFill/>
        </p:spPr>
        <p:txBody>
          <a:bodyPr wrap="square">
            <a:spAutoFit/>
          </a:bodyPr>
          <a:lstStyle/>
          <a:p>
            <a:pPr marL="357188" indent="-357188"/>
            <a:r>
              <a:rPr lang="en-US" altLang="ja-JP" sz="1400" b="1" dirty="0">
                <a:solidFill>
                  <a:srgbClr val="002060"/>
                </a:solidFill>
                <a:latin typeface="Meiryo UI" panose="020B0604030504040204" pitchFamily="50" charset="-128"/>
                <a:ea typeface="Meiryo UI" panose="020B0604030504040204" pitchFamily="50" charset="-128"/>
              </a:rPr>
              <a:t>(*1)</a:t>
            </a:r>
            <a:r>
              <a:rPr lang="en-US" altLang="ja-JP" b="1" dirty="0" err="1">
                <a:solidFill>
                  <a:srgbClr val="002060"/>
                </a:solidFill>
                <a:latin typeface="Meiryo UI" panose="020B0604030504040204" pitchFamily="50" charset="-128"/>
                <a:ea typeface="Meiryo UI" panose="020B0604030504040204" pitchFamily="50" charset="-128"/>
              </a:rPr>
              <a:t>iDeCo</a:t>
            </a:r>
            <a:r>
              <a:rPr lang="ja-JP" altLang="en-US" b="1" dirty="0">
                <a:solidFill>
                  <a:srgbClr val="002060"/>
                </a:solidFill>
                <a:latin typeface="Meiryo UI" panose="020B0604030504040204" pitchFamily="50" charset="-128"/>
                <a:ea typeface="Meiryo UI" panose="020B0604030504040204" pitchFamily="50" charset="-128"/>
              </a:rPr>
              <a:t>掛金限度額は、在籍する会社の企業年金制度でにより区々だが、</a:t>
            </a:r>
            <a:r>
              <a:rPr lang="en-US" altLang="ja-JP" b="1" dirty="0">
                <a:solidFill>
                  <a:srgbClr val="002060"/>
                </a:solidFill>
                <a:latin typeface="Meiryo UI" panose="020B0604030504040204" pitchFamily="50" charset="-128"/>
                <a:ea typeface="Meiryo UI" panose="020B0604030504040204" pitchFamily="50" charset="-128"/>
              </a:rPr>
              <a:t>2024</a:t>
            </a:r>
            <a:r>
              <a:rPr lang="ja-JP" altLang="en-US" b="1" dirty="0">
                <a:solidFill>
                  <a:srgbClr val="002060"/>
                </a:solidFill>
                <a:latin typeface="Meiryo UI" panose="020B0604030504040204" pitchFamily="50" charset="-128"/>
                <a:ea typeface="Meiryo UI" panose="020B0604030504040204" pitchFamily="50" charset="-128"/>
              </a:rPr>
              <a:t>年</a:t>
            </a:r>
            <a:r>
              <a:rPr lang="en-US" altLang="ja-JP" b="1" dirty="0">
                <a:solidFill>
                  <a:srgbClr val="002060"/>
                </a:solidFill>
                <a:latin typeface="Meiryo UI" panose="020B0604030504040204" pitchFamily="50" charset="-128"/>
                <a:ea typeface="Meiryo UI" panose="020B0604030504040204" pitchFamily="50" charset="-128"/>
              </a:rPr>
              <a:t>12</a:t>
            </a:r>
            <a:r>
              <a:rPr lang="ja-JP" altLang="en-US" b="1" dirty="0">
                <a:solidFill>
                  <a:srgbClr val="002060"/>
                </a:solidFill>
                <a:latin typeface="Meiryo UI" panose="020B0604030504040204" pitchFamily="50" charset="-128"/>
                <a:ea typeface="Meiryo UI" panose="020B0604030504040204" pitchFamily="50" charset="-128"/>
              </a:rPr>
              <a:t>月から月額</a:t>
            </a:r>
            <a:r>
              <a:rPr lang="en-US" altLang="ja-JP" b="1" dirty="0">
                <a:solidFill>
                  <a:srgbClr val="002060"/>
                </a:solidFill>
                <a:latin typeface="Meiryo UI" panose="020B0604030504040204" pitchFamily="50" charset="-128"/>
                <a:ea typeface="Meiryo UI" panose="020B0604030504040204" pitchFamily="50" charset="-128"/>
              </a:rPr>
              <a:t>2</a:t>
            </a:r>
            <a:r>
              <a:rPr lang="ja-JP" altLang="en-US" b="1" dirty="0">
                <a:solidFill>
                  <a:srgbClr val="002060"/>
                </a:solidFill>
                <a:latin typeface="Meiryo UI" panose="020B0604030504040204" pitchFamily="50" charset="-128"/>
                <a:ea typeface="Meiryo UI" panose="020B0604030504040204" pitchFamily="50" charset="-128"/>
              </a:rPr>
              <a:t>万円となる。</a:t>
            </a:r>
            <a:r>
              <a:rPr lang="en-US" altLang="ja-JP" b="1" dirty="0">
                <a:solidFill>
                  <a:srgbClr val="002060"/>
                </a:solidFill>
                <a:latin typeface="Meiryo UI" panose="020B0604030504040204" pitchFamily="50" charset="-128"/>
                <a:ea typeface="Meiryo UI" panose="020B0604030504040204" pitchFamily="50" charset="-128"/>
              </a:rPr>
              <a:t>(</a:t>
            </a:r>
            <a:r>
              <a:rPr lang="ja-JP" altLang="en-US" b="1" dirty="0">
                <a:solidFill>
                  <a:srgbClr val="002060"/>
                </a:solidFill>
                <a:latin typeface="Meiryo UI" panose="020B0604030504040204" pitchFamily="50" charset="-128"/>
                <a:ea typeface="Meiryo UI" panose="020B0604030504040204" pitchFamily="50" charset="-128"/>
              </a:rPr>
              <a:t>再就職先に企業年金制度が無い場合は月額２</a:t>
            </a:r>
            <a:r>
              <a:rPr lang="en-US" altLang="ja-JP" b="1" dirty="0">
                <a:solidFill>
                  <a:srgbClr val="002060"/>
                </a:solidFill>
                <a:latin typeface="Meiryo UI" panose="020B0604030504040204" pitchFamily="50" charset="-128"/>
                <a:ea typeface="Meiryo UI" panose="020B0604030504040204" pitchFamily="50" charset="-128"/>
              </a:rPr>
              <a:t>.</a:t>
            </a:r>
            <a:r>
              <a:rPr lang="ja-JP" altLang="en-US" b="1" dirty="0">
                <a:solidFill>
                  <a:srgbClr val="002060"/>
                </a:solidFill>
                <a:latin typeface="Meiryo UI" panose="020B0604030504040204" pitchFamily="50" charset="-128"/>
                <a:ea typeface="Meiryo UI" panose="020B0604030504040204" pitchFamily="50" charset="-128"/>
              </a:rPr>
              <a:t>３万円</a:t>
            </a:r>
            <a:r>
              <a:rPr lang="en-US" altLang="ja-JP" b="1" dirty="0">
                <a:solidFill>
                  <a:srgbClr val="002060"/>
                </a:solidFill>
                <a:latin typeface="Meiryo UI" panose="020B0604030504040204" pitchFamily="50" charset="-128"/>
                <a:ea typeface="Meiryo UI" panose="020B0604030504040204" pitchFamily="50" charset="-128"/>
              </a:rPr>
              <a:t>)</a:t>
            </a:r>
            <a:endParaRPr lang="ja-JP" altLang="en-US" b="1" dirty="0">
              <a:solidFill>
                <a:srgbClr val="002060"/>
              </a:solidFill>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75305DFD-E0AF-DBD2-6A8B-D4AB96A75DCE}"/>
              </a:ext>
            </a:extLst>
          </p:cNvPr>
          <p:cNvSpPr txBox="1"/>
          <p:nvPr/>
        </p:nvSpPr>
        <p:spPr>
          <a:xfrm>
            <a:off x="-92979" y="4627609"/>
            <a:ext cx="2182921" cy="369332"/>
          </a:xfrm>
          <a:prstGeom prst="rect">
            <a:avLst/>
          </a:prstGeom>
          <a:noFill/>
        </p:spPr>
        <p:txBody>
          <a:bodyPr wrap="square">
            <a:spAutoFit/>
          </a:bodyPr>
          <a:lstStyle/>
          <a:p>
            <a:pPr indent="179388"/>
            <a:r>
              <a:rPr lang="en-US" altLang="ja-JP" sz="1400" b="1" dirty="0">
                <a:solidFill>
                  <a:srgbClr val="002060"/>
                </a:solidFill>
                <a:latin typeface="Meiryo UI" panose="020B0604030504040204" pitchFamily="50" charset="-128"/>
                <a:ea typeface="Meiryo UI" panose="020B0604030504040204" pitchFamily="50" charset="-128"/>
              </a:rPr>
              <a:t>(*2)</a:t>
            </a:r>
            <a:r>
              <a:rPr lang="ja-JP" altLang="en-US" b="1" dirty="0">
                <a:solidFill>
                  <a:srgbClr val="002060"/>
                </a:solidFill>
                <a:latin typeface="Meiryo UI" panose="020B0604030504040204" pitchFamily="50" charset="-128"/>
                <a:ea typeface="Meiryo UI" panose="020B0604030504040204" pitchFamily="50" charset="-128"/>
              </a:rPr>
              <a:t>税制優遇内容</a:t>
            </a:r>
          </a:p>
        </p:txBody>
      </p:sp>
      <p:graphicFrame>
        <p:nvGraphicFramePr>
          <p:cNvPr id="8" name="表 7">
            <a:extLst>
              <a:ext uri="{FF2B5EF4-FFF2-40B4-BE49-F238E27FC236}">
                <a16:creationId xmlns:a16="http://schemas.microsoft.com/office/drawing/2014/main" id="{7BD43EFE-04C1-1506-4A1C-9510475AE266}"/>
              </a:ext>
            </a:extLst>
          </p:cNvPr>
          <p:cNvGraphicFramePr>
            <a:graphicFrameLocks noGrp="1"/>
          </p:cNvGraphicFramePr>
          <p:nvPr>
            <p:extLst>
              <p:ext uri="{D42A27DB-BD31-4B8C-83A1-F6EECF244321}">
                <p14:modId xmlns:p14="http://schemas.microsoft.com/office/powerpoint/2010/main" val="3480135205"/>
              </p:ext>
            </p:extLst>
          </p:nvPr>
        </p:nvGraphicFramePr>
        <p:xfrm>
          <a:off x="552798" y="5053721"/>
          <a:ext cx="8299371" cy="1729551"/>
        </p:xfrm>
        <a:graphic>
          <a:graphicData uri="http://schemas.openxmlformats.org/drawingml/2006/table">
            <a:tbl>
              <a:tblPr firstRow="1" bandRow="1">
                <a:tableStyleId>{21E4AEA4-8DFA-4A89-87EB-49C32662AFE0}</a:tableStyleId>
              </a:tblPr>
              <a:tblGrid>
                <a:gridCol w="1517416">
                  <a:extLst>
                    <a:ext uri="{9D8B030D-6E8A-4147-A177-3AD203B41FA5}">
                      <a16:colId xmlns:a16="http://schemas.microsoft.com/office/drawing/2014/main" val="1705311961"/>
                    </a:ext>
                  </a:extLst>
                </a:gridCol>
                <a:gridCol w="2753041">
                  <a:extLst>
                    <a:ext uri="{9D8B030D-6E8A-4147-A177-3AD203B41FA5}">
                      <a16:colId xmlns:a16="http://schemas.microsoft.com/office/drawing/2014/main" val="1386537357"/>
                    </a:ext>
                  </a:extLst>
                </a:gridCol>
                <a:gridCol w="2014457">
                  <a:extLst>
                    <a:ext uri="{9D8B030D-6E8A-4147-A177-3AD203B41FA5}">
                      <a16:colId xmlns:a16="http://schemas.microsoft.com/office/drawing/2014/main" val="171159587"/>
                    </a:ext>
                  </a:extLst>
                </a:gridCol>
                <a:gridCol w="2014457">
                  <a:extLst>
                    <a:ext uri="{9D8B030D-6E8A-4147-A177-3AD203B41FA5}">
                      <a16:colId xmlns:a16="http://schemas.microsoft.com/office/drawing/2014/main" val="3614368562"/>
                    </a:ext>
                  </a:extLst>
                </a:gridCol>
              </a:tblGrid>
              <a:tr h="273290">
                <a:tc>
                  <a:txBody>
                    <a:bodyPr/>
                    <a:lstStyle/>
                    <a:p>
                      <a:pPr algn="ctr"/>
                      <a:r>
                        <a:rPr kumimoji="1" lang="ja-JP" altLang="en-US" sz="1800" dirty="0">
                          <a:latin typeface="+mn-ea"/>
                          <a:ea typeface="+mn-ea"/>
                        </a:rPr>
                        <a:t>区分</a:t>
                      </a:r>
                    </a:p>
                  </a:txBody>
                  <a:tcPr anchor="ctr"/>
                </a:tc>
                <a:tc>
                  <a:txBody>
                    <a:bodyPr/>
                    <a:lstStyle/>
                    <a:p>
                      <a:pPr algn="ctr"/>
                      <a:r>
                        <a:rPr kumimoji="1" lang="en-US" altLang="ja-JP" sz="1800" dirty="0">
                          <a:latin typeface="+mn-ea"/>
                          <a:ea typeface="+mn-ea"/>
                        </a:rPr>
                        <a:t>DC</a:t>
                      </a:r>
                      <a:endParaRPr kumimoji="1" lang="ja-JP" altLang="en-US" sz="1800" dirty="0">
                        <a:latin typeface="+mn-ea"/>
                        <a:ea typeface="+mn-ea"/>
                      </a:endParaRPr>
                    </a:p>
                  </a:txBody>
                  <a:tcPr anchor="ctr"/>
                </a:tc>
                <a:tc>
                  <a:txBody>
                    <a:bodyPr/>
                    <a:lstStyle/>
                    <a:p>
                      <a:pPr algn="ctr"/>
                      <a:r>
                        <a:rPr kumimoji="1" lang="en-US" altLang="ja-JP" sz="1800" dirty="0">
                          <a:latin typeface="+mn-ea"/>
                          <a:ea typeface="+mn-ea"/>
                        </a:rPr>
                        <a:t>NISA</a:t>
                      </a:r>
                      <a:endParaRPr kumimoji="1" lang="ja-JP" altLang="en-US" sz="1800" dirty="0">
                        <a:latin typeface="+mn-ea"/>
                        <a:ea typeface="+mn-ea"/>
                      </a:endParaRPr>
                    </a:p>
                  </a:txBody>
                  <a:tcPr anchor="ctr"/>
                </a:tc>
                <a:tc>
                  <a:txBody>
                    <a:bodyPr/>
                    <a:lstStyle/>
                    <a:p>
                      <a:pPr algn="ctr"/>
                      <a:r>
                        <a:rPr kumimoji="1" lang="ja-JP" altLang="en-US" sz="1800" dirty="0">
                          <a:latin typeface="+mn-ea"/>
                          <a:ea typeface="+mn-ea"/>
                        </a:rPr>
                        <a:t>その他</a:t>
                      </a:r>
                    </a:p>
                  </a:txBody>
                  <a:tcPr anchor="ctr"/>
                </a:tc>
                <a:extLst>
                  <a:ext uri="{0D108BD9-81ED-4DB2-BD59-A6C34878D82A}">
                    <a16:rowId xmlns:a16="http://schemas.microsoft.com/office/drawing/2014/main" val="1377648512"/>
                  </a:ext>
                </a:extLst>
              </a:tr>
              <a:tr h="454597">
                <a:tc>
                  <a:txBody>
                    <a:bodyPr/>
                    <a:lstStyle/>
                    <a:p>
                      <a:pPr algn="ctr"/>
                      <a:r>
                        <a:rPr kumimoji="1" lang="ja-JP" altLang="en-US" sz="1800" dirty="0">
                          <a:latin typeface="+mn-ea"/>
                          <a:ea typeface="+mn-ea"/>
                        </a:rPr>
                        <a:t>運用収益</a:t>
                      </a:r>
                    </a:p>
                  </a:txBody>
                  <a:tcPr anchor="ctr"/>
                </a:tc>
                <a:tc gridSpan="2">
                  <a:txBody>
                    <a:bodyPr/>
                    <a:lstStyle/>
                    <a:p>
                      <a:pPr algn="ctr"/>
                      <a:r>
                        <a:rPr kumimoji="1" lang="ja-JP" altLang="en-US" sz="1800" dirty="0">
                          <a:latin typeface="+mn-ea"/>
                          <a:ea typeface="+mn-ea"/>
                        </a:rPr>
                        <a:t>所得税等非課税</a:t>
                      </a:r>
                    </a:p>
                  </a:txBody>
                  <a:tcPr anchor="ctr"/>
                </a:tc>
                <a:tc hMerge="1">
                  <a:txBody>
                    <a:bodyPr/>
                    <a:lstStyle/>
                    <a:p>
                      <a:pPr algn="ctr"/>
                      <a:endParaRPr kumimoji="1" lang="ja-JP" altLang="en-US" sz="1800" dirty="0">
                        <a:latin typeface="+mn-ea"/>
                        <a:ea typeface="+mn-ea"/>
                      </a:endParaRPr>
                    </a:p>
                  </a:txBody>
                  <a:tcPr anchor="ctr"/>
                </a:tc>
                <a:tc>
                  <a:txBody>
                    <a:bodyPr/>
                    <a:lstStyle/>
                    <a:p>
                      <a:pPr algn="ctr"/>
                      <a:r>
                        <a:rPr kumimoji="1" lang="ja-JP" altLang="en-US" dirty="0">
                          <a:latin typeface="+mn-ea"/>
                          <a:ea typeface="+mn-ea"/>
                          <a:cs typeface="Meiryo UI" panose="020B0604030504040204" pitchFamily="50" charset="-128"/>
                        </a:rPr>
                        <a:t>－</a:t>
                      </a:r>
                      <a:endParaRPr kumimoji="1" lang="ja-JP" altLang="en-US" sz="1800" dirty="0">
                        <a:latin typeface="+mn-ea"/>
                        <a:ea typeface="+mn-ea"/>
                      </a:endParaRPr>
                    </a:p>
                  </a:txBody>
                  <a:tcPr anchor="ctr"/>
                </a:tc>
                <a:extLst>
                  <a:ext uri="{0D108BD9-81ED-4DB2-BD59-A6C34878D82A}">
                    <a16:rowId xmlns:a16="http://schemas.microsoft.com/office/drawing/2014/main" val="2054615928"/>
                  </a:ext>
                </a:extLst>
              </a:tr>
              <a:tr h="454597">
                <a:tc>
                  <a:txBody>
                    <a:bodyPr/>
                    <a:lstStyle/>
                    <a:p>
                      <a:pPr algn="ctr"/>
                      <a:r>
                        <a:rPr kumimoji="1" lang="ja-JP" altLang="en-US" sz="1800" dirty="0">
                          <a:latin typeface="+mn-ea"/>
                          <a:ea typeface="+mn-ea"/>
                        </a:rPr>
                        <a:t>掛　金</a:t>
                      </a:r>
                    </a:p>
                  </a:txBody>
                  <a:tcPr anchor="ctr"/>
                </a:tc>
                <a:tc>
                  <a:txBody>
                    <a:bodyPr/>
                    <a:lstStyle/>
                    <a:p>
                      <a:pPr algn="ctr"/>
                      <a:r>
                        <a:rPr kumimoji="1" lang="ja-JP" altLang="en-US" sz="1800" dirty="0">
                          <a:latin typeface="+mn-ea"/>
                          <a:ea typeface="+mn-ea"/>
                        </a:rPr>
                        <a:t>全額所得控除の対象</a:t>
                      </a:r>
                    </a:p>
                  </a:txBody>
                  <a:tcPr anchor="ctr"/>
                </a:tc>
                <a:tc gridSpan="2">
                  <a:txBody>
                    <a:bodyPr/>
                    <a:lstStyle/>
                    <a:p>
                      <a:pPr algn="ctr"/>
                      <a:r>
                        <a:rPr kumimoji="1" lang="ja-JP" altLang="en-US" dirty="0">
                          <a:latin typeface="+mn-ea"/>
                          <a:ea typeface="+mn-ea"/>
                          <a:cs typeface="Meiryo UI" panose="020B0604030504040204" pitchFamily="50" charset="-128"/>
                        </a:rPr>
                        <a:t>－</a:t>
                      </a:r>
                      <a:endParaRPr kumimoji="1" lang="ja-JP" altLang="en-US" sz="1800" dirty="0">
                        <a:latin typeface="+mn-ea"/>
                        <a:ea typeface="+mn-ea"/>
                      </a:endParaRPr>
                    </a:p>
                  </a:txBody>
                  <a:tcPr anchor="ctr"/>
                </a:tc>
                <a:tc hMerge="1">
                  <a:txBody>
                    <a:bodyPr/>
                    <a:lstStyle/>
                    <a:p>
                      <a:pPr algn="ctr"/>
                      <a:endParaRPr kumimoji="1" lang="ja-JP" altLang="en-US" sz="1800" dirty="0">
                        <a:latin typeface="+mn-ea"/>
                        <a:ea typeface="+mn-ea"/>
                      </a:endParaRPr>
                    </a:p>
                  </a:txBody>
                  <a:tcPr anchor="ctr"/>
                </a:tc>
                <a:extLst>
                  <a:ext uri="{0D108BD9-81ED-4DB2-BD59-A6C34878D82A}">
                    <a16:rowId xmlns:a16="http://schemas.microsoft.com/office/drawing/2014/main" val="342179853"/>
                  </a:ext>
                </a:extLst>
              </a:tr>
              <a:tr h="454597">
                <a:tc>
                  <a:txBody>
                    <a:bodyPr/>
                    <a:lstStyle/>
                    <a:p>
                      <a:pPr algn="ctr"/>
                      <a:r>
                        <a:rPr kumimoji="1" lang="ja-JP" altLang="en-US" sz="1800" dirty="0">
                          <a:latin typeface="+mn-ea"/>
                          <a:ea typeface="+mn-ea"/>
                        </a:rPr>
                        <a:t>年金受取時</a:t>
                      </a:r>
                    </a:p>
                  </a:txBody>
                  <a:tcPr anchor="ctr"/>
                </a:tc>
                <a:tc>
                  <a:txBody>
                    <a:bodyPr/>
                    <a:lstStyle/>
                    <a:p>
                      <a:pPr algn="ctr"/>
                      <a:r>
                        <a:rPr kumimoji="1" lang="ja-JP" altLang="en-US" sz="1800" dirty="0">
                          <a:latin typeface="+mn-ea"/>
                          <a:ea typeface="+mn-ea"/>
                        </a:rPr>
                        <a:t>公的年金等控除の対象</a:t>
                      </a:r>
                    </a:p>
                  </a:txBody>
                  <a:tcPr anchor="ctr"/>
                </a:tc>
                <a:tc gridSpan="2">
                  <a:txBody>
                    <a:bodyPr/>
                    <a:lstStyle/>
                    <a:p>
                      <a:pPr algn="ctr"/>
                      <a:r>
                        <a:rPr kumimoji="1" lang="ja-JP" altLang="en-US" sz="1800" dirty="0">
                          <a:latin typeface="+mn-ea"/>
                          <a:ea typeface="+mn-ea"/>
                        </a:rPr>
                        <a:t>運用収益に課税</a:t>
                      </a:r>
                    </a:p>
                  </a:txBody>
                  <a:tcPr anchor="ctr"/>
                </a:tc>
                <a:tc hMerge="1">
                  <a:txBody>
                    <a:bodyPr/>
                    <a:lstStyle/>
                    <a:p>
                      <a:pPr algn="ctr"/>
                      <a:endParaRPr kumimoji="1" lang="ja-JP" altLang="en-US" sz="1800" dirty="0">
                        <a:latin typeface="+mn-ea"/>
                        <a:ea typeface="+mn-ea"/>
                      </a:endParaRPr>
                    </a:p>
                  </a:txBody>
                  <a:tcPr anchor="ctr"/>
                </a:tc>
                <a:extLst>
                  <a:ext uri="{0D108BD9-81ED-4DB2-BD59-A6C34878D82A}">
                    <a16:rowId xmlns:a16="http://schemas.microsoft.com/office/drawing/2014/main" val="2164881940"/>
                  </a:ext>
                </a:extLst>
              </a:tr>
            </a:tbl>
          </a:graphicData>
        </a:graphic>
      </p:graphicFrame>
    </p:spTree>
    <p:extLst>
      <p:ext uri="{BB962C8B-B14F-4D97-AF65-F5344CB8AC3E}">
        <p14:creationId xmlns:p14="http://schemas.microsoft.com/office/powerpoint/2010/main" val="9242037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0" y="74728"/>
            <a:ext cx="7545768"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wrap="none" lIns="70910" tIns="8485" rIns="70910" bIns="8485" anchor="ctr" anchorCtr="0">
            <a:no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nSpc>
                <a:spcPct val="100000"/>
              </a:lnSpc>
              <a:spcBef>
                <a:spcPct val="0"/>
              </a:spcBef>
              <a:buNone/>
            </a:pPr>
            <a:r>
              <a:rPr lang="ja-JP" altLang="en-US" sz="3200" dirty="0">
                <a:solidFill>
                  <a:srgbClr val="444D26"/>
                </a:solidFill>
                <a:latin typeface="Meiryo UI" panose="020B0604030504040204" pitchFamily="50" charset="-128"/>
                <a:ea typeface="Meiryo UI" panose="020B0604030504040204" pitchFamily="50" charset="-128"/>
                <a:cs typeface="Meiryo UI" panose="020B0604030504040204" pitchFamily="50" charset="-128"/>
              </a:rPr>
              <a:t>その他</a:t>
            </a:r>
            <a:endParaRPr lang="ja-JP" altLang="en-US" sz="1800" dirty="0">
              <a:solidFill>
                <a:srgbClr val="444D26"/>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スライド番号プレースホルダー 4"/>
          <p:cNvSpPr>
            <a:spLocks noGrp="1"/>
          </p:cNvSpPr>
          <p:nvPr>
            <p:ph type="sldNum" sz="quarter" idx="12"/>
          </p:nvPr>
        </p:nvSpPr>
        <p:spPr>
          <a:xfrm>
            <a:off x="7086600" y="6538595"/>
            <a:ext cx="2057400" cy="365125"/>
          </a:xfrm>
        </p:spPr>
        <p:txBody>
          <a:bodyPr/>
          <a:lstStyle/>
          <a:p>
            <a:fld id="{3D9753B0-3E50-4523-BA08-32032CD16CB9}" type="slidenum">
              <a:rPr kumimoji="1" lang="ja-JP" altLang="en-US" smtClean="0"/>
              <a:t>10</a:t>
            </a:fld>
            <a:endParaRPr kumimoji="1" lang="ja-JP" altLang="en-US"/>
          </a:p>
        </p:txBody>
      </p:sp>
      <p:sp>
        <p:nvSpPr>
          <p:cNvPr id="11" name="正方形/長方形 10">
            <a:extLst>
              <a:ext uri="{FF2B5EF4-FFF2-40B4-BE49-F238E27FC236}">
                <a16:creationId xmlns:a16="http://schemas.microsoft.com/office/drawing/2014/main" id="{1929D8B1-1F48-54B8-A206-E4C97AA69B47}"/>
              </a:ext>
            </a:extLst>
          </p:cNvPr>
          <p:cNvSpPr/>
          <p:nvPr/>
        </p:nvSpPr>
        <p:spPr>
          <a:xfrm>
            <a:off x="119170" y="705079"/>
            <a:ext cx="8667478" cy="523220"/>
          </a:xfrm>
          <a:prstGeom prst="rect">
            <a:avLst/>
          </a:prstGeom>
        </p:spPr>
        <p:txBody>
          <a:bodyPr wrap="square">
            <a:spAutoFit/>
          </a:bodyPr>
          <a:lstStyle/>
          <a:p>
            <a:pPr>
              <a:spcBef>
                <a:spcPct val="50000"/>
              </a:spcBef>
            </a:pPr>
            <a:r>
              <a:rPr lang="ja-JP" altLang="en-US" sz="2800" dirty="0">
                <a:solidFill>
                  <a:srgbClr val="0066FF"/>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800" b="1" dirty="0">
                <a:solidFill>
                  <a:srgbClr val="0066FF"/>
                </a:solidFill>
                <a:latin typeface="Meiryo UI" panose="020B0604030504040204" pitchFamily="50" charset="-128"/>
                <a:ea typeface="Meiryo UI" panose="020B0604030504040204" pitchFamily="50" charset="-128"/>
                <a:cs typeface="Meiryo UI" panose="020B0604030504040204" pitchFamily="50" charset="-128"/>
              </a:rPr>
              <a:t>64</a:t>
            </a:r>
            <a:r>
              <a:rPr lang="ja-JP" altLang="en-US" sz="2800" b="1" dirty="0">
                <a:solidFill>
                  <a:srgbClr val="0066FF"/>
                </a:solidFill>
                <a:latin typeface="Meiryo UI" panose="020B0604030504040204" pitchFamily="50" charset="-128"/>
                <a:ea typeface="Meiryo UI" panose="020B0604030504040204" pitchFamily="50" charset="-128"/>
                <a:cs typeface="Meiryo UI" panose="020B0604030504040204" pitchFamily="50" charset="-128"/>
              </a:rPr>
              <a:t>歳までに退職したときの、失業給付と老齢厚生年金</a:t>
            </a:r>
            <a:endParaRPr lang="ja-JP" altLang="en-US" sz="2800" dirty="0">
              <a:solidFill>
                <a:srgbClr val="0066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a:extLst>
              <a:ext uri="{FF2B5EF4-FFF2-40B4-BE49-F238E27FC236}">
                <a16:creationId xmlns:a16="http://schemas.microsoft.com/office/drawing/2014/main" id="{312E7F3B-3B61-EF1B-1E6B-2E437BB5FE9B}"/>
              </a:ext>
            </a:extLst>
          </p:cNvPr>
          <p:cNvSpPr txBox="1"/>
          <p:nvPr/>
        </p:nvSpPr>
        <p:spPr>
          <a:xfrm>
            <a:off x="185136" y="1326608"/>
            <a:ext cx="8667479" cy="5355312"/>
          </a:xfrm>
          <a:prstGeom prst="rect">
            <a:avLst/>
          </a:prstGeom>
          <a:noFill/>
        </p:spPr>
        <p:txBody>
          <a:bodyPr wrap="square">
            <a:spAutoFit/>
          </a:bodyPr>
          <a:lstStyle/>
          <a:p>
            <a:pPr indent="179388"/>
            <a:r>
              <a:rPr lang="ja-JP" altLang="en-US" b="1" dirty="0">
                <a:solidFill>
                  <a:srgbClr val="002060"/>
                </a:solidFill>
                <a:latin typeface="Meiryo UI" panose="020B0604030504040204" pitchFamily="50" charset="-128"/>
                <a:ea typeface="Meiryo UI" panose="020B0604030504040204" pitchFamily="50" charset="-128"/>
              </a:rPr>
              <a:t>雇用保険の求職者給付は</a:t>
            </a:r>
            <a:r>
              <a:rPr lang="en-US" altLang="ja-JP" b="1" dirty="0">
                <a:solidFill>
                  <a:srgbClr val="002060"/>
                </a:solidFill>
                <a:latin typeface="Meiryo UI" panose="020B0604030504040204" pitchFamily="50" charset="-128"/>
                <a:ea typeface="Meiryo UI" panose="020B0604030504040204" pitchFamily="50" charset="-128"/>
              </a:rPr>
              <a:t>64</a:t>
            </a:r>
            <a:r>
              <a:rPr lang="ja-JP" altLang="en-US" b="1" dirty="0">
                <a:solidFill>
                  <a:srgbClr val="002060"/>
                </a:solidFill>
                <a:latin typeface="Meiryo UI" panose="020B0604030504040204" pitchFamily="50" charset="-128"/>
                <a:ea typeface="Meiryo UI" panose="020B0604030504040204" pitchFamily="50" charset="-128"/>
              </a:rPr>
              <a:t>歳までに退職し、勤続年数が</a:t>
            </a:r>
            <a:r>
              <a:rPr lang="en-US" altLang="ja-JP" b="1" dirty="0">
                <a:solidFill>
                  <a:srgbClr val="002060"/>
                </a:solidFill>
                <a:latin typeface="Meiryo UI" panose="020B0604030504040204" pitchFamily="50" charset="-128"/>
                <a:ea typeface="Meiryo UI" panose="020B0604030504040204" pitchFamily="50" charset="-128"/>
              </a:rPr>
              <a:t>20</a:t>
            </a:r>
            <a:r>
              <a:rPr lang="ja-JP" altLang="en-US" b="1" dirty="0">
                <a:solidFill>
                  <a:srgbClr val="002060"/>
                </a:solidFill>
                <a:latin typeface="Meiryo UI" panose="020B0604030504040204" pitchFamily="50" charset="-128"/>
                <a:ea typeface="Meiryo UI" panose="020B0604030504040204" pitchFamily="50" charset="-128"/>
              </a:rPr>
              <a:t>年以上の場合、給付日数は</a:t>
            </a:r>
            <a:r>
              <a:rPr lang="en-US" altLang="ja-JP" b="1" dirty="0">
                <a:solidFill>
                  <a:srgbClr val="002060"/>
                </a:solidFill>
                <a:latin typeface="Meiryo UI" panose="020B0604030504040204" pitchFamily="50" charset="-128"/>
                <a:ea typeface="Meiryo UI" panose="020B0604030504040204" pitchFamily="50" charset="-128"/>
              </a:rPr>
              <a:t>150</a:t>
            </a:r>
            <a:r>
              <a:rPr lang="ja-JP" altLang="en-US" b="1" dirty="0">
                <a:solidFill>
                  <a:srgbClr val="002060"/>
                </a:solidFill>
                <a:latin typeface="Meiryo UI" panose="020B0604030504040204" pitchFamily="50" charset="-128"/>
                <a:ea typeface="Meiryo UI" panose="020B0604030504040204" pitchFamily="50" charset="-128"/>
              </a:rPr>
              <a:t>日ですが、</a:t>
            </a:r>
            <a:r>
              <a:rPr lang="en-US" altLang="ja-JP" b="1" dirty="0">
                <a:solidFill>
                  <a:srgbClr val="002060"/>
                </a:solidFill>
                <a:latin typeface="Meiryo UI" panose="020B0604030504040204" pitchFamily="50" charset="-128"/>
                <a:ea typeface="Meiryo UI" panose="020B0604030504040204" pitchFamily="50" charset="-128"/>
              </a:rPr>
              <a:t>65</a:t>
            </a:r>
            <a:r>
              <a:rPr lang="ja-JP" altLang="en-US" b="1" dirty="0">
                <a:solidFill>
                  <a:srgbClr val="002060"/>
                </a:solidFill>
                <a:latin typeface="Meiryo UI" panose="020B0604030504040204" pitchFamily="50" charset="-128"/>
                <a:ea typeface="Meiryo UI" panose="020B0604030504040204" pitchFamily="50" charset="-128"/>
              </a:rPr>
              <a:t>歳以降に退職した場合は、</a:t>
            </a:r>
            <a:r>
              <a:rPr lang="zh-TW" altLang="en-US" b="1" dirty="0">
                <a:solidFill>
                  <a:srgbClr val="002060"/>
                </a:solidFill>
                <a:latin typeface="Meiryo UI" panose="020B0604030504040204" pitchFamily="50" charset="-128"/>
                <a:ea typeface="Meiryo UI" panose="020B0604030504040204" pitchFamily="50" charset="-128"/>
              </a:rPr>
              <a:t>高年齢求職者給付金</a:t>
            </a:r>
            <a:r>
              <a:rPr lang="ja-JP" altLang="en-US" b="1" dirty="0">
                <a:solidFill>
                  <a:srgbClr val="002060"/>
                </a:solidFill>
                <a:latin typeface="Meiryo UI" panose="020B0604030504040204" pitchFamily="50" charset="-128"/>
                <a:ea typeface="Meiryo UI" panose="020B0604030504040204" pitchFamily="50" charset="-128"/>
              </a:rPr>
              <a:t>になり、給付日数は</a:t>
            </a:r>
            <a:r>
              <a:rPr lang="en-US" altLang="ja-JP" b="1" dirty="0">
                <a:solidFill>
                  <a:srgbClr val="002060"/>
                </a:solidFill>
                <a:latin typeface="Meiryo UI" panose="020B0604030504040204" pitchFamily="50" charset="-128"/>
                <a:ea typeface="Meiryo UI" panose="020B0604030504040204" pitchFamily="50" charset="-128"/>
              </a:rPr>
              <a:t>50</a:t>
            </a:r>
            <a:r>
              <a:rPr lang="ja-JP" altLang="en-US" b="1" dirty="0">
                <a:solidFill>
                  <a:srgbClr val="002060"/>
                </a:solidFill>
                <a:latin typeface="Meiryo UI" panose="020B0604030504040204" pitchFamily="50" charset="-128"/>
                <a:ea typeface="Meiryo UI" panose="020B0604030504040204" pitchFamily="50" charset="-128"/>
              </a:rPr>
              <a:t>日になります。</a:t>
            </a:r>
          </a:p>
          <a:p>
            <a:pPr indent="179388"/>
            <a:endParaRPr lang="ja-JP" altLang="en-US" b="1" dirty="0">
              <a:solidFill>
                <a:srgbClr val="002060"/>
              </a:solidFill>
              <a:latin typeface="Meiryo UI" panose="020B0604030504040204" pitchFamily="50" charset="-128"/>
              <a:ea typeface="Meiryo UI" panose="020B0604030504040204" pitchFamily="50" charset="-128"/>
            </a:endParaRPr>
          </a:p>
          <a:p>
            <a:pPr indent="179388"/>
            <a:r>
              <a:rPr lang="ja-JP" altLang="en-US" b="1" dirty="0">
                <a:solidFill>
                  <a:srgbClr val="002060"/>
                </a:solidFill>
                <a:latin typeface="Meiryo UI" panose="020B0604030504040204" pitchFamily="50" charset="-128"/>
                <a:ea typeface="Meiryo UI" panose="020B0604030504040204" pitchFamily="50" charset="-128"/>
              </a:rPr>
              <a:t>* 例えば、誕生月日が</a:t>
            </a:r>
            <a:r>
              <a:rPr lang="en-US" altLang="ja-JP" b="1" dirty="0">
                <a:solidFill>
                  <a:srgbClr val="002060"/>
                </a:solidFill>
                <a:latin typeface="Meiryo UI" panose="020B0604030504040204" pitchFamily="50" charset="-128"/>
                <a:ea typeface="Meiryo UI" panose="020B0604030504040204" pitchFamily="50" charset="-128"/>
              </a:rPr>
              <a:t>12</a:t>
            </a:r>
            <a:r>
              <a:rPr lang="ja-JP" altLang="en-US" b="1" dirty="0">
                <a:solidFill>
                  <a:srgbClr val="002060"/>
                </a:solidFill>
                <a:latin typeface="Meiryo UI" panose="020B0604030504040204" pitchFamily="50" charset="-128"/>
                <a:ea typeface="Meiryo UI" panose="020B0604030504040204" pitchFamily="50" charset="-128"/>
              </a:rPr>
              <a:t>月</a:t>
            </a:r>
            <a:r>
              <a:rPr lang="en-US" altLang="ja-JP" b="1" dirty="0">
                <a:solidFill>
                  <a:srgbClr val="002060"/>
                </a:solidFill>
                <a:latin typeface="Meiryo UI" panose="020B0604030504040204" pitchFamily="50" charset="-128"/>
                <a:ea typeface="Meiryo UI" panose="020B0604030504040204" pitchFamily="50" charset="-128"/>
              </a:rPr>
              <a:t>2</a:t>
            </a:r>
            <a:r>
              <a:rPr lang="ja-JP" altLang="en-US" b="1" dirty="0">
                <a:solidFill>
                  <a:srgbClr val="002060"/>
                </a:solidFill>
                <a:latin typeface="Meiryo UI" panose="020B0604030504040204" pitchFamily="50" charset="-128"/>
                <a:ea typeface="Meiryo UI" panose="020B0604030504040204" pitchFamily="50" charset="-128"/>
              </a:rPr>
              <a:t>日、月給が</a:t>
            </a:r>
            <a:r>
              <a:rPr lang="en-US" altLang="ja-JP" b="1" dirty="0">
                <a:solidFill>
                  <a:srgbClr val="002060"/>
                </a:solidFill>
                <a:latin typeface="Meiryo UI" panose="020B0604030504040204" pitchFamily="50" charset="-128"/>
                <a:ea typeface="Meiryo UI" panose="020B0604030504040204" pitchFamily="50" charset="-128"/>
              </a:rPr>
              <a:t>40</a:t>
            </a:r>
            <a:r>
              <a:rPr lang="ja-JP" altLang="en-US" b="1" dirty="0">
                <a:solidFill>
                  <a:srgbClr val="002060"/>
                </a:solidFill>
                <a:latin typeface="Meiryo UI" panose="020B0604030504040204" pitchFamily="50" charset="-128"/>
                <a:ea typeface="Meiryo UI" panose="020B0604030504040204" pitchFamily="50" charset="-128"/>
              </a:rPr>
              <a:t>万円</a:t>
            </a:r>
            <a:r>
              <a:rPr lang="en-US" altLang="ja-JP" b="1" dirty="0">
                <a:solidFill>
                  <a:srgbClr val="002060"/>
                </a:solidFill>
                <a:latin typeface="Meiryo UI" panose="020B0604030504040204" pitchFamily="50" charset="-128"/>
                <a:ea typeface="Meiryo UI" panose="020B0604030504040204" pitchFamily="50" charset="-128"/>
              </a:rPr>
              <a:t>(</a:t>
            </a:r>
            <a:r>
              <a:rPr lang="ja-JP" altLang="en-US" b="1" dirty="0">
                <a:solidFill>
                  <a:srgbClr val="002060"/>
                </a:solidFill>
                <a:latin typeface="Meiryo UI" panose="020B0604030504040204" pitchFamily="50" charset="-128"/>
                <a:ea typeface="Meiryo UI" panose="020B0604030504040204" pitchFamily="50" charset="-128"/>
              </a:rPr>
              <a:t>税保込み</a:t>
            </a:r>
            <a:r>
              <a:rPr lang="en-US" altLang="ja-JP" b="1" dirty="0">
                <a:solidFill>
                  <a:srgbClr val="002060"/>
                </a:solidFill>
                <a:latin typeface="Meiryo UI" panose="020B0604030504040204" pitchFamily="50" charset="-128"/>
                <a:ea typeface="Meiryo UI" panose="020B0604030504040204" pitchFamily="50" charset="-128"/>
              </a:rPr>
              <a:t>)</a:t>
            </a:r>
            <a:r>
              <a:rPr lang="ja-JP" altLang="en-US" b="1" dirty="0">
                <a:solidFill>
                  <a:srgbClr val="002060"/>
                </a:solidFill>
                <a:latin typeface="Meiryo UI" panose="020B0604030504040204" pitchFamily="50" charset="-128"/>
                <a:ea typeface="Meiryo UI" panose="020B0604030504040204" pitchFamily="50" charset="-128"/>
              </a:rPr>
              <a:t>の場合・・・</a:t>
            </a:r>
            <a:endParaRPr lang="en-US" altLang="ja-JP" b="1" dirty="0">
              <a:solidFill>
                <a:srgbClr val="002060"/>
              </a:solidFill>
              <a:latin typeface="Meiryo UI" panose="020B0604030504040204" pitchFamily="50" charset="-128"/>
              <a:ea typeface="Meiryo UI" panose="020B0604030504040204" pitchFamily="50" charset="-128"/>
            </a:endParaRPr>
          </a:p>
          <a:p>
            <a:pPr indent="179388"/>
            <a:endParaRPr lang="ja-JP" altLang="en-US" b="1" dirty="0">
              <a:solidFill>
                <a:srgbClr val="002060"/>
              </a:solidFill>
              <a:latin typeface="Meiryo UI" panose="020B0604030504040204" pitchFamily="50" charset="-128"/>
              <a:ea typeface="Meiryo UI" panose="020B0604030504040204" pitchFamily="50" charset="-128"/>
            </a:endParaRPr>
          </a:p>
          <a:p>
            <a:pPr marL="446088" indent="-266700"/>
            <a:r>
              <a:rPr lang="ja-JP" altLang="en-US" b="1" dirty="0">
                <a:solidFill>
                  <a:srgbClr val="002060"/>
                </a:solidFill>
                <a:latin typeface="Meiryo UI" panose="020B0604030504040204" pitchFamily="50" charset="-128"/>
                <a:ea typeface="Meiryo UI" panose="020B0604030504040204" pitchFamily="50" charset="-128"/>
              </a:rPr>
              <a:t>〇 </a:t>
            </a:r>
            <a:r>
              <a:rPr lang="en-US" altLang="ja-JP" b="1" dirty="0">
                <a:solidFill>
                  <a:srgbClr val="002060"/>
                </a:solidFill>
                <a:latin typeface="Meiryo UI" panose="020B0604030504040204" pitchFamily="50" charset="-128"/>
                <a:ea typeface="Meiryo UI" panose="020B0604030504040204" pitchFamily="50" charset="-128"/>
              </a:rPr>
              <a:t>65</a:t>
            </a:r>
            <a:r>
              <a:rPr lang="ja-JP" altLang="en-US" b="1" dirty="0">
                <a:solidFill>
                  <a:srgbClr val="002060"/>
                </a:solidFill>
                <a:latin typeface="Meiryo UI" panose="020B0604030504040204" pitchFamily="50" charset="-128"/>
                <a:ea typeface="Meiryo UI" panose="020B0604030504040204" pitchFamily="50" charset="-128"/>
              </a:rPr>
              <a:t>歳勤務満了時期が年度末</a:t>
            </a:r>
            <a:r>
              <a:rPr lang="en-US" altLang="ja-JP" b="1" dirty="0">
                <a:solidFill>
                  <a:srgbClr val="002060"/>
                </a:solidFill>
                <a:latin typeface="Meiryo UI" panose="020B0604030504040204" pitchFamily="50" charset="-128"/>
                <a:ea typeface="Meiryo UI" panose="020B0604030504040204" pitchFamily="50" charset="-128"/>
              </a:rPr>
              <a:t>(3</a:t>
            </a:r>
            <a:r>
              <a:rPr lang="ja-JP" altLang="en-US" b="1" dirty="0">
                <a:solidFill>
                  <a:srgbClr val="002060"/>
                </a:solidFill>
                <a:latin typeface="Meiryo UI" panose="020B0604030504040204" pitchFamily="50" charset="-128"/>
                <a:ea typeface="Meiryo UI" panose="020B0604030504040204" pitchFamily="50" charset="-128"/>
              </a:rPr>
              <a:t>月</a:t>
            </a:r>
            <a:r>
              <a:rPr lang="en-US" altLang="ja-JP" b="1" dirty="0">
                <a:solidFill>
                  <a:srgbClr val="002060"/>
                </a:solidFill>
                <a:latin typeface="Meiryo UI" panose="020B0604030504040204" pitchFamily="50" charset="-128"/>
                <a:ea typeface="Meiryo UI" panose="020B0604030504040204" pitchFamily="50" charset="-128"/>
              </a:rPr>
              <a:t>31</a:t>
            </a:r>
            <a:r>
              <a:rPr lang="ja-JP" altLang="en-US" b="1" dirty="0">
                <a:solidFill>
                  <a:srgbClr val="002060"/>
                </a:solidFill>
                <a:latin typeface="Meiryo UI" panose="020B0604030504040204" pitchFamily="50" charset="-128"/>
                <a:ea typeface="Meiryo UI" panose="020B0604030504040204" pitchFamily="50" charset="-128"/>
              </a:rPr>
              <a:t>日</a:t>
            </a:r>
            <a:r>
              <a:rPr lang="en-US" altLang="ja-JP" b="1" dirty="0">
                <a:solidFill>
                  <a:srgbClr val="002060"/>
                </a:solidFill>
                <a:latin typeface="Meiryo UI" panose="020B0604030504040204" pitchFamily="50" charset="-128"/>
                <a:ea typeface="Meiryo UI" panose="020B0604030504040204" pitchFamily="50" charset="-128"/>
              </a:rPr>
              <a:t>)</a:t>
            </a:r>
            <a:r>
              <a:rPr lang="ja-JP" altLang="en-US" b="1" dirty="0">
                <a:solidFill>
                  <a:srgbClr val="002060"/>
                </a:solidFill>
                <a:latin typeface="Meiryo UI" panose="020B0604030504040204" pitchFamily="50" charset="-128"/>
                <a:ea typeface="Meiryo UI" panose="020B0604030504040204" pitchFamily="50" charset="-128"/>
              </a:rPr>
              <a:t>の場合、</a:t>
            </a:r>
            <a:r>
              <a:rPr lang="en-US" altLang="ja-JP" b="1" dirty="0">
                <a:solidFill>
                  <a:srgbClr val="002060"/>
                </a:solidFill>
                <a:latin typeface="Meiryo UI" panose="020B0604030504040204" pitchFamily="50" charset="-128"/>
                <a:ea typeface="Meiryo UI" panose="020B0604030504040204" pitchFamily="50" charset="-128"/>
              </a:rPr>
              <a:t>64</a:t>
            </a:r>
            <a:r>
              <a:rPr lang="ja-JP" altLang="en-US" b="1" dirty="0">
                <a:solidFill>
                  <a:srgbClr val="002060"/>
                </a:solidFill>
                <a:latin typeface="Meiryo UI" panose="020B0604030504040204" pitchFamily="50" charset="-128"/>
                <a:ea typeface="Meiryo UI" panose="020B0604030504040204" pitchFamily="50" charset="-128"/>
              </a:rPr>
              <a:t>歳であるうちの</a:t>
            </a:r>
            <a:r>
              <a:rPr lang="en-US" altLang="ja-JP" b="1" dirty="0">
                <a:solidFill>
                  <a:srgbClr val="002060"/>
                </a:solidFill>
                <a:latin typeface="Meiryo UI" panose="020B0604030504040204" pitchFamily="50" charset="-128"/>
                <a:ea typeface="Meiryo UI" panose="020B0604030504040204" pitchFamily="50" charset="-128"/>
              </a:rPr>
              <a:t>11</a:t>
            </a:r>
            <a:r>
              <a:rPr lang="ja-JP" altLang="en-US" b="1" dirty="0">
                <a:solidFill>
                  <a:srgbClr val="002060"/>
                </a:solidFill>
                <a:latin typeface="Meiryo UI" panose="020B0604030504040204" pitchFamily="50" charset="-128"/>
                <a:ea typeface="Meiryo UI" panose="020B0604030504040204" pitchFamily="50" charset="-128"/>
              </a:rPr>
              <a:t>月</a:t>
            </a:r>
            <a:r>
              <a:rPr lang="en-US" altLang="ja-JP" b="1" dirty="0">
                <a:solidFill>
                  <a:srgbClr val="002060"/>
                </a:solidFill>
                <a:latin typeface="Meiryo UI" panose="020B0604030504040204" pitchFamily="50" charset="-128"/>
                <a:ea typeface="Meiryo UI" panose="020B0604030504040204" pitchFamily="50" charset="-128"/>
              </a:rPr>
              <a:t>30</a:t>
            </a:r>
            <a:r>
              <a:rPr lang="ja-JP" altLang="en-US" b="1" dirty="0">
                <a:solidFill>
                  <a:srgbClr val="002060"/>
                </a:solidFill>
                <a:latin typeface="Meiryo UI" panose="020B0604030504040204" pitchFamily="50" charset="-128"/>
                <a:ea typeface="Meiryo UI" panose="020B0604030504040204" pitchFamily="50" charset="-128"/>
              </a:rPr>
              <a:t>日で退職した場合、</a:t>
            </a:r>
            <a:r>
              <a:rPr lang="ja-JP" altLang="en-US" b="1" u="sng" dirty="0">
                <a:solidFill>
                  <a:srgbClr val="002060"/>
                </a:solidFill>
                <a:latin typeface="Meiryo UI" panose="020B0604030504040204" pitchFamily="50" charset="-128"/>
                <a:ea typeface="Meiryo UI" panose="020B0604030504040204" pitchFamily="50" charset="-128"/>
              </a:rPr>
              <a:t>求職者給付金総額</a:t>
            </a:r>
            <a:r>
              <a:rPr lang="en-US" altLang="ja-JP" b="1" u="sng" dirty="0">
                <a:solidFill>
                  <a:srgbClr val="002060"/>
                </a:solidFill>
                <a:latin typeface="Meiryo UI" panose="020B0604030504040204" pitchFamily="50" charset="-128"/>
                <a:ea typeface="Meiryo UI" panose="020B0604030504040204" pitchFamily="50" charset="-128"/>
              </a:rPr>
              <a:t>(150</a:t>
            </a:r>
            <a:r>
              <a:rPr lang="ja-JP" altLang="en-US" b="1" u="sng" dirty="0">
                <a:solidFill>
                  <a:srgbClr val="002060"/>
                </a:solidFill>
                <a:latin typeface="Meiryo UI" panose="020B0604030504040204" pitchFamily="50" charset="-128"/>
                <a:ea typeface="Meiryo UI" panose="020B0604030504040204" pitchFamily="50" charset="-128"/>
              </a:rPr>
              <a:t>日分</a:t>
            </a:r>
            <a:r>
              <a:rPr lang="en-US" altLang="ja-JP" b="1" u="sng" dirty="0">
                <a:solidFill>
                  <a:srgbClr val="002060"/>
                </a:solidFill>
                <a:latin typeface="Meiryo UI" panose="020B0604030504040204" pitchFamily="50" charset="-128"/>
                <a:ea typeface="Meiryo UI" panose="020B0604030504040204" pitchFamily="50" charset="-128"/>
              </a:rPr>
              <a:t>)</a:t>
            </a:r>
            <a:r>
              <a:rPr lang="ja-JP" altLang="en-US" b="1" u="sng" dirty="0">
                <a:solidFill>
                  <a:srgbClr val="002060"/>
                </a:solidFill>
                <a:latin typeface="Meiryo UI" panose="020B0604030504040204" pitchFamily="50" charset="-128"/>
                <a:ea typeface="Meiryo UI" panose="020B0604030504040204" pitchFamily="50" charset="-128"/>
              </a:rPr>
              <a:t>は約</a:t>
            </a:r>
            <a:r>
              <a:rPr lang="en-US" altLang="ja-JP" b="1" u="sng" dirty="0">
                <a:solidFill>
                  <a:srgbClr val="002060"/>
                </a:solidFill>
                <a:latin typeface="Meiryo UI" panose="020B0604030504040204" pitchFamily="50" charset="-128"/>
                <a:ea typeface="Meiryo UI" panose="020B0604030504040204" pitchFamily="50" charset="-128"/>
              </a:rPr>
              <a:t>100</a:t>
            </a:r>
            <a:r>
              <a:rPr lang="ja-JP" altLang="en-US" b="1" u="sng" dirty="0">
                <a:solidFill>
                  <a:srgbClr val="002060"/>
                </a:solidFill>
                <a:latin typeface="Meiryo UI" panose="020B0604030504040204" pitchFamily="50" charset="-128"/>
                <a:ea typeface="Meiryo UI" panose="020B0604030504040204" pitchFamily="50" charset="-128"/>
              </a:rPr>
              <a:t>万円</a:t>
            </a:r>
            <a:r>
              <a:rPr lang="ja-JP" altLang="en-US" b="1" dirty="0">
                <a:solidFill>
                  <a:srgbClr val="002060"/>
                </a:solidFill>
                <a:latin typeface="Meiryo UI" panose="020B0604030504040204" pitchFamily="50" charset="-128"/>
                <a:ea typeface="Meiryo UI" panose="020B0604030504040204" pitchFamily="50" charset="-128"/>
              </a:rPr>
              <a:t>となり、</a:t>
            </a:r>
            <a:r>
              <a:rPr lang="en-US" altLang="ja-JP" b="1" dirty="0">
                <a:solidFill>
                  <a:srgbClr val="002060"/>
                </a:solidFill>
                <a:latin typeface="Meiryo UI" panose="020B0604030504040204" pitchFamily="50" charset="-128"/>
                <a:ea typeface="Meiryo UI" panose="020B0604030504040204" pitchFamily="50" charset="-128"/>
              </a:rPr>
              <a:t>3</a:t>
            </a:r>
            <a:r>
              <a:rPr lang="ja-JP" altLang="en-US" b="1" dirty="0">
                <a:solidFill>
                  <a:srgbClr val="002060"/>
                </a:solidFill>
                <a:latin typeface="Meiryo UI" panose="020B0604030504040204" pitchFamily="50" charset="-128"/>
                <a:ea typeface="Meiryo UI" panose="020B0604030504040204" pitchFamily="50" charset="-128"/>
              </a:rPr>
              <a:t>月</a:t>
            </a:r>
            <a:r>
              <a:rPr lang="en-US" altLang="ja-JP" b="1" dirty="0">
                <a:solidFill>
                  <a:srgbClr val="002060"/>
                </a:solidFill>
                <a:latin typeface="Meiryo UI" panose="020B0604030504040204" pitchFamily="50" charset="-128"/>
                <a:ea typeface="Meiryo UI" panose="020B0604030504040204" pitchFamily="50" charset="-128"/>
              </a:rPr>
              <a:t>31</a:t>
            </a:r>
            <a:r>
              <a:rPr lang="ja-JP" altLang="en-US" b="1" dirty="0">
                <a:solidFill>
                  <a:srgbClr val="002060"/>
                </a:solidFill>
                <a:latin typeface="Meiryo UI" panose="020B0604030504040204" pitchFamily="50" charset="-128"/>
                <a:ea typeface="Meiryo UI" panose="020B0604030504040204" pitchFamily="50" charset="-128"/>
              </a:rPr>
              <a:t>日で退職した場合の</a:t>
            </a:r>
            <a:r>
              <a:rPr lang="en-US" altLang="ja-JP" b="1" dirty="0">
                <a:solidFill>
                  <a:srgbClr val="002060"/>
                </a:solidFill>
                <a:latin typeface="Meiryo UI" panose="020B0604030504040204" pitchFamily="50" charset="-128"/>
                <a:ea typeface="Meiryo UI" panose="020B0604030504040204" pitchFamily="50" charset="-128"/>
              </a:rPr>
              <a:t>12</a:t>
            </a:r>
            <a:r>
              <a:rPr lang="ja-JP" altLang="en-US" b="1" dirty="0">
                <a:solidFill>
                  <a:srgbClr val="002060"/>
                </a:solidFill>
                <a:latin typeface="Meiryo UI" panose="020B0604030504040204" pitchFamily="50" charset="-128"/>
                <a:ea typeface="Meiryo UI" panose="020B0604030504040204" pitchFamily="50" charset="-128"/>
              </a:rPr>
              <a:t>月～</a:t>
            </a:r>
            <a:r>
              <a:rPr lang="en-US" altLang="ja-JP" b="1" dirty="0">
                <a:solidFill>
                  <a:srgbClr val="002060"/>
                </a:solidFill>
                <a:latin typeface="Meiryo UI" panose="020B0604030504040204" pitchFamily="50" charset="-128"/>
                <a:ea typeface="Meiryo UI" panose="020B0604030504040204" pitchFamily="50" charset="-128"/>
              </a:rPr>
              <a:t>3</a:t>
            </a:r>
            <a:r>
              <a:rPr lang="ja-JP" altLang="en-US" b="1" dirty="0">
                <a:solidFill>
                  <a:srgbClr val="002060"/>
                </a:solidFill>
                <a:latin typeface="Meiryo UI" panose="020B0604030504040204" pitchFamily="50" charset="-128"/>
                <a:ea typeface="Meiryo UI" panose="020B0604030504040204" pitchFamily="50" charset="-128"/>
              </a:rPr>
              <a:t>月の</a:t>
            </a:r>
            <a:r>
              <a:rPr lang="ja-JP" altLang="en-US" b="1" u="sng" dirty="0">
                <a:solidFill>
                  <a:srgbClr val="002060"/>
                </a:solidFill>
                <a:latin typeface="Meiryo UI" panose="020B0604030504040204" pitchFamily="50" charset="-128"/>
                <a:ea typeface="Meiryo UI" panose="020B0604030504040204" pitchFamily="50" charset="-128"/>
              </a:rPr>
              <a:t>給与は</a:t>
            </a:r>
            <a:r>
              <a:rPr lang="en-US" altLang="ja-JP" b="1" u="sng" dirty="0">
                <a:solidFill>
                  <a:srgbClr val="002060"/>
                </a:solidFill>
                <a:latin typeface="Meiryo UI" panose="020B0604030504040204" pitchFamily="50" charset="-128"/>
                <a:ea typeface="Meiryo UI" panose="020B0604030504040204" pitchFamily="50" charset="-128"/>
              </a:rPr>
              <a:t>160</a:t>
            </a:r>
            <a:r>
              <a:rPr lang="ja-JP" altLang="en-US" b="1" u="sng" dirty="0">
                <a:solidFill>
                  <a:srgbClr val="002060"/>
                </a:solidFill>
                <a:latin typeface="Meiryo UI" panose="020B0604030504040204" pitchFamily="50" charset="-128"/>
                <a:ea typeface="Meiryo UI" panose="020B0604030504040204" pitchFamily="50" charset="-128"/>
              </a:rPr>
              <a:t>万円</a:t>
            </a:r>
            <a:r>
              <a:rPr lang="ja-JP" altLang="en-US" b="1" dirty="0">
                <a:solidFill>
                  <a:srgbClr val="002060"/>
                </a:solidFill>
                <a:latin typeface="Meiryo UI" panose="020B0604030504040204" pitchFamily="50" charset="-128"/>
                <a:ea typeface="Meiryo UI" panose="020B0604030504040204" pitchFamily="50" charset="-128"/>
              </a:rPr>
              <a:t>となります。</a:t>
            </a:r>
          </a:p>
          <a:p>
            <a:pPr marL="446088" indent="-266700"/>
            <a:endParaRPr lang="ja-JP" altLang="en-US" b="1" dirty="0">
              <a:solidFill>
                <a:srgbClr val="002060"/>
              </a:solidFill>
              <a:latin typeface="Meiryo UI" panose="020B0604030504040204" pitchFamily="50" charset="-128"/>
              <a:ea typeface="Meiryo UI" panose="020B0604030504040204" pitchFamily="50" charset="-128"/>
            </a:endParaRPr>
          </a:p>
          <a:p>
            <a:pPr marL="446088" indent="-266700"/>
            <a:r>
              <a:rPr lang="ja-JP" altLang="en-US" b="1" dirty="0">
                <a:solidFill>
                  <a:srgbClr val="002060"/>
                </a:solidFill>
                <a:latin typeface="Meiryo UI" panose="020B0604030504040204" pitchFamily="50" charset="-128"/>
                <a:ea typeface="Meiryo UI" panose="020B0604030504040204" pitchFamily="50" charset="-128"/>
              </a:rPr>
              <a:t>〇</a:t>
            </a:r>
            <a:r>
              <a:rPr lang="en-US" altLang="ja-JP" b="1" dirty="0">
                <a:solidFill>
                  <a:srgbClr val="002060"/>
                </a:solidFill>
                <a:latin typeface="Meiryo UI" panose="020B0604030504040204" pitchFamily="50" charset="-128"/>
                <a:ea typeface="Meiryo UI" panose="020B0604030504040204" pitchFamily="50" charset="-128"/>
              </a:rPr>
              <a:t> 65</a:t>
            </a:r>
            <a:r>
              <a:rPr lang="ja-JP" altLang="en-US" b="1" dirty="0">
                <a:solidFill>
                  <a:srgbClr val="002060"/>
                </a:solidFill>
                <a:latin typeface="Meiryo UI" panose="020B0604030504040204" pitchFamily="50" charset="-128"/>
                <a:ea typeface="Meiryo UI" panose="020B0604030504040204" pitchFamily="50" charset="-128"/>
              </a:rPr>
              <a:t>歳勤務満了時期が</a:t>
            </a:r>
            <a:r>
              <a:rPr lang="en-US" altLang="ja-JP" b="1" dirty="0">
                <a:solidFill>
                  <a:srgbClr val="002060"/>
                </a:solidFill>
                <a:latin typeface="Meiryo UI" panose="020B0604030504040204" pitchFamily="50" charset="-128"/>
                <a:ea typeface="Meiryo UI" panose="020B0604030504040204" pitchFamily="50" charset="-128"/>
              </a:rPr>
              <a:t>60</a:t>
            </a:r>
            <a:r>
              <a:rPr lang="ja-JP" altLang="en-US" b="1" dirty="0">
                <a:solidFill>
                  <a:srgbClr val="002060"/>
                </a:solidFill>
                <a:latin typeface="Meiryo UI" panose="020B0604030504040204" pitchFamily="50" charset="-128"/>
                <a:ea typeface="Meiryo UI" panose="020B0604030504040204" pitchFamily="50" charset="-128"/>
              </a:rPr>
              <a:t>歳到達日の属する月の末日</a:t>
            </a:r>
            <a:r>
              <a:rPr lang="en-US" altLang="ja-JP" b="1" dirty="0">
                <a:solidFill>
                  <a:srgbClr val="002060"/>
                </a:solidFill>
                <a:latin typeface="Meiryo UI" panose="020B0604030504040204" pitchFamily="50" charset="-128"/>
                <a:ea typeface="Meiryo UI" panose="020B0604030504040204" pitchFamily="50" charset="-128"/>
              </a:rPr>
              <a:t>(12</a:t>
            </a:r>
            <a:r>
              <a:rPr lang="ja-JP" altLang="en-US" b="1" dirty="0">
                <a:solidFill>
                  <a:srgbClr val="002060"/>
                </a:solidFill>
                <a:latin typeface="Meiryo UI" panose="020B0604030504040204" pitchFamily="50" charset="-128"/>
                <a:ea typeface="Meiryo UI" panose="020B0604030504040204" pitchFamily="50" charset="-128"/>
              </a:rPr>
              <a:t>月</a:t>
            </a:r>
            <a:r>
              <a:rPr lang="en-US" altLang="ja-JP" b="1" dirty="0">
                <a:solidFill>
                  <a:srgbClr val="002060"/>
                </a:solidFill>
                <a:latin typeface="Meiryo UI" panose="020B0604030504040204" pitchFamily="50" charset="-128"/>
                <a:ea typeface="Meiryo UI" panose="020B0604030504040204" pitchFamily="50" charset="-128"/>
              </a:rPr>
              <a:t>31</a:t>
            </a:r>
            <a:r>
              <a:rPr lang="ja-JP" altLang="en-US" b="1" dirty="0">
                <a:solidFill>
                  <a:srgbClr val="002060"/>
                </a:solidFill>
                <a:latin typeface="Meiryo UI" panose="020B0604030504040204" pitchFamily="50" charset="-128"/>
                <a:ea typeface="Meiryo UI" panose="020B0604030504040204" pitchFamily="50" charset="-128"/>
              </a:rPr>
              <a:t>日</a:t>
            </a:r>
            <a:r>
              <a:rPr lang="en-US" altLang="ja-JP" b="1" dirty="0">
                <a:solidFill>
                  <a:srgbClr val="002060"/>
                </a:solidFill>
                <a:latin typeface="Meiryo UI" panose="020B0604030504040204" pitchFamily="50" charset="-128"/>
                <a:ea typeface="Meiryo UI" panose="020B0604030504040204" pitchFamily="50" charset="-128"/>
              </a:rPr>
              <a:t>)</a:t>
            </a:r>
            <a:r>
              <a:rPr lang="ja-JP" altLang="en-US" b="1" dirty="0">
                <a:solidFill>
                  <a:srgbClr val="002060"/>
                </a:solidFill>
                <a:latin typeface="Meiryo UI" panose="020B0604030504040204" pitchFamily="50" charset="-128"/>
                <a:ea typeface="Meiryo UI" panose="020B0604030504040204" pitchFamily="50" charset="-128"/>
              </a:rPr>
              <a:t>の場合、</a:t>
            </a:r>
            <a:r>
              <a:rPr lang="en-US" altLang="ja-JP" b="1" dirty="0">
                <a:solidFill>
                  <a:srgbClr val="002060"/>
                </a:solidFill>
                <a:latin typeface="Meiryo UI" panose="020B0604030504040204" pitchFamily="50" charset="-128"/>
                <a:ea typeface="Meiryo UI" panose="020B0604030504040204" pitchFamily="50" charset="-128"/>
              </a:rPr>
              <a:t>64</a:t>
            </a:r>
            <a:r>
              <a:rPr lang="ja-JP" altLang="en-US" b="1" dirty="0">
                <a:solidFill>
                  <a:srgbClr val="002060"/>
                </a:solidFill>
                <a:latin typeface="Meiryo UI" panose="020B0604030504040204" pitchFamily="50" charset="-128"/>
                <a:ea typeface="Meiryo UI" panose="020B0604030504040204" pitchFamily="50" charset="-128"/>
              </a:rPr>
              <a:t>歳であるうちの</a:t>
            </a:r>
            <a:r>
              <a:rPr lang="en-US" altLang="ja-JP" b="1" dirty="0">
                <a:solidFill>
                  <a:srgbClr val="002060"/>
                </a:solidFill>
                <a:latin typeface="Meiryo UI" panose="020B0604030504040204" pitchFamily="50" charset="-128"/>
                <a:ea typeface="Meiryo UI" panose="020B0604030504040204" pitchFamily="50" charset="-128"/>
              </a:rPr>
              <a:t>11</a:t>
            </a:r>
            <a:r>
              <a:rPr lang="ja-JP" altLang="en-US" b="1" dirty="0">
                <a:solidFill>
                  <a:srgbClr val="002060"/>
                </a:solidFill>
                <a:latin typeface="Meiryo UI" panose="020B0604030504040204" pitchFamily="50" charset="-128"/>
                <a:ea typeface="Meiryo UI" panose="020B0604030504040204" pitchFamily="50" charset="-128"/>
              </a:rPr>
              <a:t>月</a:t>
            </a:r>
            <a:r>
              <a:rPr lang="en-US" altLang="ja-JP" b="1" dirty="0">
                <a:solidFill>
                  <a:srgbClr val="002060"/>
                </a:solidFill>
                <a:latin typeface="Meiryo UI" panose="020B0604030504040204" pitchFamily="50" charset="-128"/>
                <a:ea typeface="Meiryo UI" panose="020B0604030504040204" pitchFamily="50" charset="-128"/>
              </a:rPr>
              <a:t>30</a:t>
            </a:r>
            <a:r>
              <a:rPr lang="ja-JP" altLang="en-US" b="1" dirty="0">
                <a:solidFill>
                  <a:srgbClr val="002060"/>
                </a:solidFill>
                <a:latin typeface="Meiryo UI" panose="020B0604030504040204" pitchFamily="50" charset="-128"/>
                <a:ea typeface="Meiryo UI" panose="020B0604030504040204" pitchFamily="50" charset="-128"/>
              </a:rPr>
              <a:t>日で退職した場合、</a:t>
            </a:r>
            <a:r>
              <a:rPr lang="ja-JP" altLang="en-US" b="1" u="sng" dirty="0">
                <a:solidFill>
                  <a:srgbClr val="002060"/>
                </a:solidFill>
                <a:latin typeface="Meiryo UI" panose="020B0604030504040204" pitchFamily="50" charset="-128"/>
                <a:ea typeface="Meiryo UI" panose="020B0604030504040204" pitchFamily="50" charset="-128"/>
              </a:rPr>
              <a:t>求職者給付金総額は約</a:t>
            </a:r>
            <a:r>
              <a:rPr lang="en-US" altLang="ja-JP" b="1" u="sng" dirty="0">
                <a:solidFill>
                  <a:srgbClr val="002060"/>
                </a:solidFill>
                <a:latin typeface="Meiryo UI" panose="020B0604030504040204" pitchFamily="50" charset="-128"/>
                <a:ea typeface="Meiryo UI" panose="020B0604030504040204" pitchFamily="50" charset="-128"/>
              </a:rPr>
              <a:t>100</a:t>
            </a:r>
            <a:r>
              <a:rPr lang="ja-JP" altLang="en-US" b="1" u="sng" dirty="0">
                <a:solidFill>
                  <a:srgbClr val="002060"/>
                </a:solidFill>
                <a:latin typeface="Meiryo UI" panose="020B0604030504040204" pitchFamily="50" charset="-128"/>
                <a:ea typeface="Meiryo UI" panose="020B0604030504040204" pitchFamily="50" charset="-128"/>
              </a:rPr>
              <a:t>万円</a:t>
            </a:r>
            <a:r>
              <a:rPr lang="ja-JP" altLang="en-US" b="1" dirty="0">
                <a:solidFill>
                  <a:srgbClr val="002060"/>
                </a:solidFill>
                <a:latin typeface="Meiryo UI" panose="020B0604030504040204" pitchFamily="50" charset="-128"/>
                <a:ea typeface="Meiryo UI" panose="020B0604030504040204" pitchFamily="50" charset="-128"/>
              </a:rPr>
              <a:t>、</a:t>
            </a:r>
            <a:r>
              <a:rPr lang="en-US" altLang="ja-JP" b="1" dirty="0">
                <a:solidFill>
                  <a:srgbClr val="002060"/>
                </a:solidFill>
                <a:latin typeface="Meiryo UI" panose="020B0604030504040204" pitchFamily="50" charset="-128"/>
                <a:ea typeface="Meiryo UI" panose="020B0604030504040204" pitchFamily="50" charset="-128"/>
              </a:rPr>
              <a:t>12</a:t>
            </a:r>
            <a:r>
              <a:rPr lang="ja-JP" altLang="en-US" b="1" dirty="0">
                <a:solidFill>
                  <a:srgbClr val="002060"/>
                </a:solidFill>
                <a:latin typeface="Meiryo UI" panose="020B0604030504040204" pitchFamily="50" charset="-128"/>
                <a:ea typeface="Meiryo UI" panose="020B0604030504040204" pitchFamily="50" charset="-128"/>
              </a:rPr>
              <a:t>月の</a:t>
            </a:r>
            <a:r>
              <a:rPr lang="ja-JP" altLang="en-US" b="1" u="sng" dirty="0">
                <a:solidFill>
                  <a:srgbClr val="002060"/>
                </a:solidFill>
                <a:latin typeface="Meiryo UI" panose="020B0604030504040204" pitchFamily="50" charset="-128"/>
                <a:ea typeface="Meiryo UI" panose="020B0604030504040204" pitchFamily="50" charset="-128"/>
              </a:rPr>
              <a:t>給与は</a:t>
            </a:r>
            <a:r>
              <a:rPr lang="en-US" altLang="ja-JP" b="1" u="sng" dirty="0">
                <a:solidFill>
                  <a:srgbClr val="002060"/>
                </a:solidFill>
                <a:latin typeface="Meiryo UI" panose="020B0604030504040204" pitchFamily="50" charset="-128"/>
                <a:ea typeface="Meiryo UI" panose="020B0604030504040204" pitchFamily="50" charset="-128"/>
              </a:rPr>
              <a:t>40</a:t>
            </a:r>
            <a:r>
              <a:rPr lang="ja-JP" altLang="en-US" b="1" u="sng" dirty="0">
                <a:solidFill>
                  <a:srgbClr val="002060"/>
                </a:solidFill>
                <a:latin typeface="Meiryo UI" panose="020B0604030504040204" pitchFamily="50" charset="-128"/>
                <a:ea typeface="Meiryo UI" panose="020B0604030504040204" pitchFamily="50" charset="-128"/>
              </a:rPr>
              <a:t>万円</a:t>
            </a:r>
            <a:r>
              <a:rPr lang="ja-JP" altLang="en-US" b="1" dirty="0">
                <a:solidFill>
                  <a:srgbClr val="002060"/>
                </a:solidFill>
                <a:latin typeface="Meiryo UI" panose="020B0604030504040204" pitchFamily="50" charset="-128"/>
                <a:ea typeface="Meiryo UI" panose="020B0604030504040204" pitchFamily="50" charset="-128"/>
              </a:rPr>
              <a:t>となります。</a:t>
            </a:r>
          </a:p>
          <a:p>
            <a:pPr marL="446088" indent="-266700"/>
            <a:endParaRPr lang="en-US" altLang="ja-JP" b="1" dirty="0">
              <a:solidFill>
                <a:srgbClr val="002060"/>
              </a:solidFill>
              <a:latin typeface="Meiryo UI" panose="020B0604030504040204" pitchFamily="50" charset="-128"/>
              <a:ea typeface="Meiryo UI" panose="020B0604030504040204" pitchFamily="50" charset="-128"/>
            </a:endParaRPr>
          </a:p>
          <a:p>
            <a:pPr marL="446088"/>
            <a:r>
              <a:rPr lang="ja-JP" altLang="en-US" b="1" dirty="0">
                <a:solidFill>
                  <a:srgbClr val="002060"/>
                </a:solidFill>
                <a:latin typeface="Meiryo UI" panose="020B0604030504040204" pitchFamily="50" charset="-128"/>
                <a:ea typeface="Meiryo UI" panose="020B0604030504040204" pitchFamily="50" charset="-128"/>
              </a:rPr>
              <a:t>ただし、</a:t>
            </a:r>
            <a:r>
              <a:rPr lang="en-US" altLang="ja-JP" b="1" dirty="0">
                <a:solidFill>
                  <a:srgbClr val="002060"/>
                </a:solidFill>
                <a:latin typeface="Meiryo UI" panose="020B0604030504040204" pitchFamily="50" charset="-128"/>
                <a:ea typeface="Meiryo UI" panose="020B0604030504040204" pitchFamily="50" charset="-128"/>
              </a:rPr>
              <a:t>11</a:t>
            </a:r>
            <a:r>
              <a:rPr lang="ja-JP" altLang="en-US" b="1" dirty="0">
                <a:solidFill>
                  <a:srgbClr val="002060"/>
                </a:solidFill>
                <a:latin typeface="Meiryo UI" panose="020B0604030504040204" pitchFamily="50" charset="-128"/>
                <a:ea typeface="Meiryo UI" panose="020B0604030504040204" pitchFamily="50" charset="-128"/>
              </a:rPr>
              <a:t>月</a:t>
            </a:r>
            <a:r>
              <a:rPr lang="en-US" altLang="ja-JP" b="1" dirty="0">
                <a:solidFill>
                  <a:srgbClr val="002060"/>
                </a:solidFill>
                <a:latin typeface="Meiryo UI" panose="020B0604030504040204" pitchFamily="50" charset="-128"/>
                <a:ea typeface="Meiryo UI" panose="020B0604030504040204" pitchFamily="50" charset="-128"/>
              </a:rPr>
              <a:t>30</a:t>
            </a:r>
            <a:r>
              <a:rPr lang="ja-JP" altLang="en-US" b="1" dirty="0">
                <a:solidFill>
                  <a:srgbClr val="002060"/>
                </a:solidFill>
                <a:latin typeface="Meiryo UI" panose="020B0604030504040204" pitchFamily="50" charset="-128"/>
                <a:ea typeface="Meiryo UI" panose="020B0604030504040204" pitchFamily="50" charset="-128"/>
              </a:rPr>
              <a:t>日で退職した場合、</a:t>
            </a:r>
            <a:r>
              <a:rPr lang="en-US" altLang="ja-JP" b="1" dirty="0">
                <a:solidFill>
                  <a:srgbClr val="002060"/>
                </a:solidFill>
                <a:latin typeface="Meiryo UI" panose="020B0604030504040204" pitchFamily="50" charset="-128"/>
                <a:ea typeface="Meiryo UI" panose="020B0604030504040204" pitchFamily="50" charset="-128"/>
              </a:rPr>
              <a:t>12</a:t>
            </a:r>
            <a:r>
              <a:rPr lang="ja-JP" altLang="en-US" b="1" dirty="0">
                <a:solidFill>
                  <a:srgbClr val="002060"/>
                </a:solidFill>
                <a:latin typeface="Meiryo UI" panose="020B0604030504040204" pitchFamily="50" charset="-128"/>
                <a:ea typeface="Meiryo UI" panose="020B0604030504040204" pitchFamily="50" charset="-128"/>
              </a:rPr>
              <a:t>月の年金は未加入となり、健康保険は任意継続被保険または国民年金被保険に加入する必要があります。</a:t>
            </a:r>
          </a:p>
          <a:p>
            <a:pPr marL="446088"/>
            <a:endParaRPr lang="ja-JP" altLang="en-US" b="1" dirty="0">
              <a:solidFill>
                <a:srgbClr val="002060"/>
              </a:solidFill>
              <a:latin typeface="Meiryo UI" panose="020B0604030504040204" pitchFamily="50" charset="-128"/>
              <a:ea typeface="Meiryo UI" panose="020B0604030504040204" pitchFamily="50" charset="-128"/>
            </a:endParaRPr>
          </a:p>
          <a:p>
            <a:pPr marL="446088" indent="-446088"/>
            <a:r>
              <a:rPr lang="ja-JP" altLang="en-US" b="1" dirty="0">
                <a:solidFill>
                  <a:srgbClr val="002060"/>
                </a:solidFill>
                <a:latin typeface="Meiryo UI" panose="020B0604030504040204" pitchFamily="50" charset="-128"/>
                <a:ea typeface="Meiryo UI" panose="020B0604030504040204" pitchFamily="50" charset="-128"/>
              </a:rPr>
              <a:t>注</a:t>
            </a:r>
            <a:r>
              <a:rPr lang="en-US" altLang="ja-JP" b="1" dirty="0">
                <a:solidFill>
                  <a:srgbClr val="002060"/>
                </a:solidFill>
                <a:latin typeface="Meiryo UI" panose="020B0604030504040204" pitchFamily="50" charset="-128"/>
                <a:ea typeface="Meiryo UI" panose="020B0604030504040204" pitchFamily="50" charset="-128"/>
              </a:rPr>
              <a:t>)</a:t>
            </a:r>
            <a:r>
              <a:rPr lang="ja-JP" altLang="en-US" b="1" dirty="0">
                <a:solidFill>
                  <a:srgbClr val="002060"/>
                </a:solidFill>
                <a:latin typeface="Meiryo UI" panose="020B0604030504040204" pitchFamily="50" charset="-128"/>
                <a:ea typeface="Meiryo UI" panose="020B0604030504040204" pitchFamily="50" charset="-128"/>
              </a:rPr>
              <a:t>　年齢が</a:t>
            </a:r>
            <a:r>
              <a:rPr lang="en-US" altLang="ja-JP" b="1" dirty="0">
                <a:solidFill>
                  <a:srgbClr val="002060"/>
                </a:solidFill>
                <a:latin typeface="Meiryo UI" panose="020B0604030504040204" pitchFamily="50" charset="-128"/>
                <a:ea typeface="Meiryo UI" panose="020B0604030504040204" pitchFamily="50" charset="-128"/>
              </a:rPr>
              <a:t>1</a:t>
            </a:r>
            <a:r>
              <a:rPr lang="ja-JP" altLang="en-US" b="1" dirty="0">
                <a:solidFill>
                  <a:srgbClr val="002060"/>
                </a:solidFill>
                <a:latin typeface="Meiryo UI" panose="020B0604030504040204" pitchFamily="50" charset="-128"/>
                <a:ea typeface="Meiryo UI" panose="020B0604030504040204" pitchFamily="50" charset="-128"/>
              </a:rPr>
              <a:t>歳加算される時期は誕生日の前日なので、上の場合、</a:t>
            </a:r>
            <a:r>
              <a:rPr lang="en-US" altLang="ja-JP" b="1" dirty="0">
                <a:solidFill>
                  <a:srgbClr val="002060"/>
                </a:solidFill>
                <a:latin typeface="Meiryo UI" panose="020B0604030504040204" pitchFamily="50" charset="-128"/>
                <a:ea typeface="Meiryo UI" panose="020B0604030504040204" pitchFamily="50" charset="-128"/>
              </a:rPr>
              <a:t>12</a:t>
            </a:r>
            <a:r>
              <a:rPr lang="ja-JP" altLang="en-US" b="1" dirty="0">
                <a:solidFill>
                  <a:srgbClr val="002060"/>
                </a:solidFill>
                <a:latin typeface="Meiryo UI" panose="020B0604030504040204" pitchFamily="50" charset="-128"/>
                <a:ea typeface="Meiryo UI" panose="020B0604030504040204" pitchFamily="50" charset="-128"/>
              </a:rPr>
              <a:t>月</a:t>
            </a:r>
            <a:r>
              <a:rPr lang="en-US" altLang="ja-JP" b="1" dirty="0">
                <a:solidFill>
                  <a:srgbClr val="002060"/>
                </a:solidFill>
                <a:latin typeface="Meiryo UI" panose="020B0604030504040204" pitchFamily="50" charset="-128"/>
                <a:ea typeface="Meiryo UI" panose="020B0604030504040204" pitchFamily="50" charset="-128"/>
              </a:rPr>
              <a:t>1</a:t>
            </a:r>
            <a:r>
              <a:rPr lang="ja-JP" altLang="en-US" b="1" dirty="0">
                <a:solidFill>
                  <a:srgbClr val="002060"/>
                </a:solidFill>
                <a:latin typeface="Meiryo UI" panose="020B0604030504040204" pitchFamily="50" charset="-128"/>
                <a:ea typeface="Meiryo UI" panose="020B0604030504040204" pitchFamily="50" charset="-128"/>
              </a:rPr>
              <a:t>日に退職すれば、すでに</a:t>
            </a:r>
            <a:r>
              <a:rPr lang="en-US" altLang="ja-JP" b="1" dirty="0">
                <a:solidFill>
                  <a:srgbClr val="002060"/>
                </a:solidFill>
                <a:latin typeface="Meiryo UI" panose="020B0604030504040204" pitchFamily="50" charset="-128"/>
                <a:ea typeface="Meiryo UI" panose="020B0604030504040204" pitchFamily="50" charset="-128"/>
              </a:rPr>
              <a:t>65</a:t>
            </a:r>
            <a:r>
              <a:rPr lang="ja-JP" altLang="en-US" b="1" dirty="0">
                <a:solidFill>
                  <a:srgbClr val="002060"/>
                </a:solidFill>
                <a:latin typeface="Meiryo UI" panose="020B0604030504040204" pitchFamily="50" charset="-128"/>
                <a:ea typeface="Meiryo UI" panose="020B0604030504040204" pitchFamily="50" charset="-128"/>
              </a:rPr>
              <a:t>歳となっているのことを注意する必要があります。</a:t>
            </a:r>
          </a:p>
        </p:txBody>
      </p:sp>
    </p:spTree>
    <p:extLst>
      <p:ext uri="{BB962C8B-B14F-4D97-AF65-F5344CB8AC3E}">
        <p14:creationId xmlns:p14="http://schemas.microsoft.com/office/powerpoint/2010/main" val="8286227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 Box 5"/>
          <p:cNvSpPr txBox="1">
            <a:spLocks noChangeArrowheads="1"/>
          </p:cNvSpPr>
          <p:nvPr/>
        </p:nvSpPr>
        <p:spPr bwMode="auto">
          <a:xfrm>
            <a:off x="268937" y="98469"/>
            <a:ext cx="4610100"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wrap="none" lIns="70910" tIns="8485" rIns="70910" bIns="8485" anchor="ctr" anchorCtr="0">
            <a:no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nSpc>
                <a:spcPct val="100000"/>
              </a:lnSpc>
              <a:spcBef>
                <a:spcPct val="0"/>
              </a:spcBef>
              <a:buNone/>
            </a:pPr>
            <a:r>
              <a:rPr lang="ja-JP" altLang="en-US" sz="3200" dirty="0">
                <a:solidFill>
                  <a:srgbClr val="444D26"/>
                </a:solidFill>
                <a:latin typeface="Meiryo UI" panose="020B0604030504040204" pitchFamily="50" charset="-128"/>
                <a:ea typeface="Meiryo UI" panose="020B0604030504040204" pitchFamily="50" charset="-128"/>
                <a:cs typeface="Meiryo UI" panose="020B0604030504040204" pitchFamily="50" charset="-128"/>
              </a:rPr>
              <a:t>終わりに</a:t>
            </a:r>
          </a:p>
        </p:txBody>
      </p:sp>
      <p:sp>
        <p:nvSpPr>
          <p:cNvPr id="3" name="スライド番号プレースホルダー 2"/>
          <p:cNvSpPr>
            <a:spLocks noGrp="1"/>
          </p:cNvSpPr>
          <p:nvPr>
            <p:ph type="sldNum" sz="quarter" idx="12"/>
          </p:nvPr>
        </p:nvSpPr>
        <p:spPr/>
        <p:txBody>
          <a:bodyPr/>
          <a:lstStyle/>
          <a:p>
            <a:fld id="{3D9753B0-3E50-4523-BA08-32032CD16CB9}" type="slidenum">
              <a:rPr kumimoji="1" lang="ja-JP" altLang="en-US" smtClean="0"/>
              <a:t>11</a:t>
            </a:fld>
            <a:endParaRPr kumimoji="1" lang="ja-JP" altLang="en-US"/>
          </a:p>
        </p:txBody>
      </p:sp>
      <p:sp>
        <p:nvSpPr>
          <p:cNvPr id="2" name="テキスト ボックス 1">
            <a:extLst>
              <a:ext uri="{FF2B5EF4-FFF2-40B4-BE49-F238E27FC236}">
                <a16:creationId xmlns:a16="http://schemas.microsoft.com/office/drawing/2014/main" id="{3311369A-EBAC-23E8-C123-AFFFD079974F}"/>
              </a:ext>
            </a:extLst>
          </p:cNvPr>
          <p:cNvSpPr txBox="1"/>
          <p:nvPr/>
        </p:nvSpPr>
        <p:spPr>
          <a:xfrm>
            <a:off x="238260" y="982176"/>
            <a:ext cx="8667479" cy="5509200"/>
          </a:xfrm>
          <a:prstGeom prst="rect">
            <a:avLst/>
          </a:prstGeom>
          <a:noFill/>
        </p:spPr>
        <p:txBody>
          <a:bodyPr wrap="square">
            <a:spAutoFit/>
          </a:bodyPr>
          <a:lstStyle/>
          <a:p>
            <a:r>
              <a:rPr lang="ja-JP" altLang="en-US" sz="2400" b="1" dirty="0">
                <a:solidFill>
                  <a:srgbClr val="002060"/>
                </a:solidFill>
                <a:latin typeface="Meiryo UI" panose="020B0604030504040204" pitchFamily="50" charset="-128"/>
                <a:ea typeface="Meiryo UI" panose="020B0604030504040204" pitchFamily="50" charset="-128"/>
              </a:rPr>
              <a:t>〇 年金セミナーにご参加いただきありがとうございました。</a:t>
            </a:r>
          </a:p>
          <a:p>
            <a:endParaRPr lang="ja-JP" altLang="en-US" sz="2400" b="1" dirty="0">
              <a:solidFill>
                <a:srgbClr val="002060"/>
              </a:solidFill>
              <a:latin typeface="Meiryo UI" panose="020B0604030504040204" pitchFamily="50" charset="-128"/>
              <a:ea typeface="Meiryo UI" panose="020B0604030504040204" pitchFamily="50" charset="-128"/>
            </a:endParaRPr>
          </a:p>
          <a:p>
            <a:r>
              <a:rPr lang="ja-JP" altLang="en-US" sz="2400" b="1" dirty="0">
                <a:solidFill>
                  <a:srgbClr val="002060"/>
                </a:solidFill>
                <a:latin typeface="Meiryo UI" panose="020B0604030504040204" pitchFamily="50" charset="-128"/>
                <a:ea typeface="Meiryo UI" panose="020B0604030504040204" pitchFamily="50" charset="-128"/>
              </a:rPr>
              <a:t>〇</a:t>
            </a:r>
            <a:r>
              <a:rPr lang="en-US" altLang="ja-JP" sz="2400" b="1" dirty="0">
                <a:solidFill>
                  <a:srgbClr val="002060"/>
                </a:solidFill>
                <a:latin typeface="Meiryo UI" panose="020B0604030504040204" pitchFamily="50" charset="-128"/>
                <a:ea typeface="Meiryo UI" panose="020B0604030504040204" pitchFamily="50" charset="-128"/>
              </a:rPr>
              <a:t> </a:t>
            </a:r>
            <a:r>
              <a:rPr lang="ja-JP" altLang="en-US" sz="2400" b="1" dirty="0">
                <a:solidFill>
                  <a:srgbClr val="002060"/>
                </a:solidFill>
                <a:latin typeface="Meiryo UI" panose="020B0604030504040204" pitchFamily="50" charset="-128"/>
                <a:ea typeface="Meiryo UI" panose="020B0604030504040204" pitchFamily="50" charset="-128"/>
              </a:rPr>
              <a:t>質問のある方は、チャットまたは発言願います。</a:t>
            </a:r>
          </a:p>
          <a:p>
            <a:endParaRPr lang="ja-JP" altLang="en-US" sz="2400" b="1" dirty="0">
              <a:solidFill>
                <a:srgbClr val="002060"/>
              </a:solidFill>
              <a:latin typeface="Meiryo UI" panose="020B0604030504040204" pitchFamily="50" charset="-128"/>
              <a:ea typeface="Meiryo UI" panose="020B0604030504040204" pitchFamily="50" charset="-128"/>
            </a:endParaRPr>
          </a:p>
          <a:p>
            <a:r>
              <a:rPr lang="ja-JP" altLang="en-US" sz="2400" b="1" dirty="0">
                <a:solidFill>
                  <a:srgbClr val="002060"/>
                </a:solidFill>
                <a:latin typeface="Meiryo UI" panose="020B0604030504040204" pitchFamily="50" charset="-128"/>
                <a:ea typeface="Meiryo UI" panose="020B0604030504040204" pitchFamily="50" charset="-128"/>
              </a:rPr>
              <a:t>〇 以降は、次の相談室または電友会大阪北支部へお願いします。</a:t>
            </a:r>
          </a:p>
          <a:p>
            <a:endParaRPr lang="en-US" altLang="ja-JP" sz="2400" b="1" dirty="0">
              <a:solidFill>
                <a:srgbClr val="002060"/>
              </a:solidFill>
              <a:latin typeface="Meiryo UI" panose="020B0604030504040204" pitchFamily="50" charset="-128"/>
              <a:ea typeface="Meiryo UI" panose="020B0604030504040204" pitchFamily="50" charset="-128"/>
            </a:endParaRPr>
          </a:p>
          <a:p>
            <a:pPr marL="363538"/>
            <a:r>
              <a:rPr lang="ja-JP" altLang="en-US" sz="2400" b="1" dirty="0">
                <a:solidFill>
                  <a:srgbClr val="002060"/>
                </a:solidFill>
                <a:latin typeface="Meiryo UI" panose="020B0604030504040204" pitchFamily="50" charset="-128"/>
                <a:ea typeface="Meiryo UI" panose="020B0604030504040204" pitchFamily="50" charset="-128"/>
              </a:rPr>
              <a:t>*</a:t>
            </a:r>
            <a:r>
              <a:rPr lang="en-US" altLang="ja-JP" sz="2400" b="1" dirty="0">
                <a:solidFill>
                  <a:srgbClr val="002060"/>
                </a:solidFill>
                <a:latin typeface="Meiryo UI" panose="020B0604030504040204" pitchFamily="50" charset="-128"/>
                <a:ea typeface="Meiryo UI" panose="020B0604030504040204" pitchFamily="50" charset="-128"/>
              </a:rPr>
              <a:t>NTT</a:t>
            </a:r>
            <a:r>
              <a:rPr lang="ja-JP" altLang="en-US" sz="2400" b="1" dirty="0">
                <a:solidFill>
                  <a:srgbClr val="002060"/>
                </a:solidFill>
                <a:latin typeface="Meiryo UI" panose="020B0604030504040204" pitchFamily="50" charset="-128"/>
                <a:ea typeface="Meiryo UI" panose="020B0604030504040204" pitchFamily="50" charset="-128"/>
              </a:rPr>
              <a:t>グループ会社にお勤めの方</a:t>
            </a:r>
            <a:r>
              <a:rPr lang="en-US" altLang="ja-JP" sz="2400" b="1" dirty="0">
                <a:solidFill>
                  <a:srgbClr val="002060"/>
                </a:solidFill>
                <a:latin typeface="Meiryo UI" panose="020B0604030504040204" pitchFamily="50" charset="-128"/>
                <a:ea typeface="Meiryo UI" panose="020B0604030504040204" pitchFamily="50" charset="-128"/>
              </a:rPr>
              <a:t>(</a:t>
            </a:r>
            <a:r>
              <a:rPr lang="ja-JP" altLang="en-US" sz="2400" b="1" dirty="0">
                <a:solidFill>
                  <a:srgbClr val="002060"/>
                </a:solidFill>
                <a:latin typeface="Meiryo UI" panose="020B0604030504040204" pitchFamily="50" charset="-128"/>
                <a:ea typeface="Meiryo UI" panose="020B0604030504040204" pitchFamily="50" charset="-128"/>
              </a:rPr>
              <a:t>契約社員可</a:t>
            </a:r>
            <a:r>
              <a:rPr lang="en-US" altLang="ja-JP" sz="2400" b="1" dirty="0">
                <a:solidFill>
                  <a:srgbClr val="002060"/>
                </a:solidFill>
                <a:latin typeface="Meiryo UI" panose="020B0604030504040204" pitchFamily="50" charset="-128"/>
                <a:ea typeface="Meiryo UI" panose="020B0604030504040204" pitchFamily="50" charset="-128"/>
              </a:rPr>
              <a:t>)</a:t>
            </a:r>
            <a:endParaRPr lang="ja-JP" altLang="en-US" sz="2400" b="1" dirty="0">
              <a:solidFill>
                <a:srgbClr val="002060"/>
              </a:solidFill>
              <a:latin typeface="Meiryo UI" panose="020B0604030504040204" pitchFamily="50" charset="-128"/>
              <a:ea typeface="Meiryo UI" panose="020B0604030504040204" pitchFamily="50" charset="-128"/>
            </a:endParaRPr>
          </a:p>
          <a:p>
            <a:pPr marL="2954338" indent="-2051050"/>
            <a:r>
              <a:rPr lang="ja-JP" altLang="en-US" sz="2400" b="1" dirty="0">
                <a:solidFill>
                  <a:srgbClr val="FF0000"/>
                </a:solidFill>
                <a:latin typeface="Meiryo UI" panose="020B0604030504040204" pitchFamily="50" charset="-128"/>
                <a:ea typeface="Meiryo UI" panose="020B0604030504040204" pitchFamily="50" charset="-128"/>
              </a:rPr>
              <a:t>「社内制度相談室」 </a:t>
            </a:r>
            <a:r>
              <a:rPr lang="en-US" altLang="ja-JP" sz="2400" b="1" dirty="0">
                <a:solidFill>
                  <a:srgbClr val="FF0000"/>
                </a:solidFill>
                <a:latin typeface="Meiryo UI" panose="020B0604030504040204" pitchFamily="50" charset="-128"/>
                <a:ea typeface="Meiryo UI" panose="020B0604030504040204" pitchFamily="50" charset="-128"/>
              </a:rPr>
              <a:t>048-711-7728</a:t>
            </a:r>
            <a:endParaRPr lang="ja-JP" altLang="en-US" sz="2400" b="1" dirty="0">
              <a:solidFill>
                <a:srgbClr val="FF0000"/>
              </a:solidFill>
              <a:latin typeface="Meiryo UI" panose="020B0604030504040204" pitchFamily="50" charset="-128"/>
              <a:ea typeface="Meiryo UI" panose="020B0604030504040204" pitchFamily="50" charset="-128"/>
            </a:endParaRPr>
          </a:p>
          <a:p>
            <a:pPr marL="1970088"/>
            <a:r>
              <a:rPr lang="en-US" altLang="ja-JP" sz="2400" b="1" dirty="0">
                <a:solidFill>
                  <a:srgbClr val="002060"/>
                </a:solidFill>
                <a:latin typeface="Meiryo UI" panose="020B0604030504040204" pitchFamily="50" charset="-128"/>
                <a:ea typeface="Meiryo UI" panose="020B0604030504040204" pitchFamily="50" charset="-128"/>
              </a:rPr>
              <a:t>N-Biz Life Station</a:t>
            </a:r>
            <a:r>
              <a:rPr lang="ja-JP" altLang="en-US" sz="2400" b="1" dirty="0">
                <a:solidFill>
                  <a:srgbClr val="002060"/>
                </a:solidFill>
                <a:latin typeface="Meiryo UI" panose="020B0604030504040204" pitchFamily="50" charset="-128"/>
                <a:ea typeface="Meiryo UI" panose="020B0604030504040204" pitchFamily="50" charset="-128"/>
              </a:rPr>
              <a:t>の画面右上の「よくある質問」から問い合わせ</a:t>
            </a:r>
            <a:r>
              <a:rPr lang="en-US" altLang="ja-JP" sz="2400" b="1" dirty="0">
                <a:solidFill>
                  <a:srgbClr val="002060"/>
                </a:solidFill>
                <a:latin typeface="Meiryo UI" panose="020B0604030504040204" pitchFamily="50" charset="-128"/>
                <a:ea typeface="Meiryo UI" panose="020B0604030504040204" pitchFamily="50" charset="-128"/>
              </a:rPr>
              <a:t>(</a:t>
            </a:r>
            <a:r>
              <a:rPr lang="ja-JP" altLang="en-US" sz="2400" b="1" dirty="0">
                <a:solidFill>
                  <a:srgbClr val="002060"/>
                </a:solidFill>
                <a:latin typeface="Meiryo UI" panose="020B0604030504040204" pitchFamily="50" charset="-128"/>
                <a:ea typeface="Meiryo UI" panose="020B0604030504040204" pitchFamily="50" charset="-128"/>
              </a:rPr>
              <a:t>平日</a:t>
            </a:r>
            <a:r>
              <a:rPr lang="en-US" altLang="ja-JP" sz="2400" b="1" dirty="0">
                <a:solidFill>
                  <a:srgbClr val="002060"/>
                </a:solidFill>
                <a:latin typeface="Meiryo UI" panose="020B0604030504040204" pitchFamily="50" charset="-128"/>
                <a:ea typeface="Meiryo UI" panose="020B0604030504040204" pitchFamily="50" charset="-128"/>
              </a:rPr>
              <a:t>9:00</a:t>
            </a:r>
            <a:r>
              <a:rPr lang="ja-JP" altLang="en-US" sz="2400" b="1" dirty="0">
                <a:solidFill>
                  <a:srgbClr val="002060"/>
                </a:solidFill>
                <a:latin typeface="Meiryo UI" panose="020B0604030504040204" pitchFamily="50" charset="-128"/>
                <a:ea typeface="Meiryo UI" panose="020B0604030504040204" pitchFamily="50" charset="-128"/>
              </a:rPr>
              <a:t>～</a:t>
            </a:r>
            <a:r>
              <a:rPr lang="en-US" altLang="ja-JP" sz="2400" b="1" dirty="0">
                <a:solidFill>
                  <a:srgbClr val="002060"/>
                </a:solidFill>
                <a:latin typeface="Meiryo UI" panose="020B0604030504040204" pitchFamily="50" charset="-128"/>
                <a:ea typeface="Meiryo UI" panose="020B0604030504040204" pitchFamily="50" charset="-128"/>
              </a:rPr>
              <a:t>17:00)</a:t>
            </a:r>
            <a:endParaRPr lang="ja-JP" altLang="en-US" sz="2400" b="1" dirty="0">
              <a:solidFill>
                <a:srgbClr val="002060"/>
              </a:solidFill>
              <a:latin typeface="Meiryo UI" panose="020B0604030504040204" pitchFamily="50" charset="-128"/>
              <a:ea typeface="Meiryo UI" panose="020B0604030504040204" pitchFamily="50" charset="-128"/>
            </a:endParaRPr>
          </a:p>
          <a:p>
            <a:pPr marL="2954338"/>
            <a:endParaRPr lang="en-US" altLang="ja-JP" sz="800" b="1" dirty="0">
              <a:solidFill>
                <a:srgbClr val="002060"/>
              </a:solidFill>
              <a:latin typeface="Meiryo UI" panose="020B0604030504040204" pitchFamily="50" charset="-128"/>
              <a:ea typeface="Meiryo UI" panose="020B0604030504040204" pitchFamily="50" charset="-128"/>
            </a:endParaRPr>
          </a:p>
          <a:p>
            <a:pPr marL="446088"/>
            <a:r>
              <a:rPr lang="en-US" altLang="ja-JP" sz="2400" b="1" dirty="0">
                <a:solidFill>
                  <a:srgbClr val="002060"/>
                </a:solidFill>
                <a:latin typeface="Meiryo UI" panose="020B0604030504040204" pitchFamily="50" charset="-128"/>
                <a:ea typeface="Meiryo UI" panose="020B0604030504040204" pitchFamily="50" charset="-128"/>
              </a:rPr>
              <a:t>*</a:t>
            </a:r>
            <a:r>
              <a:rPr lang="en-US" altLang="ja-JP" sz="2400" b="1" dirty="0">
                <a:solidFill>
                  <a:srgbClr val="FF0000"/>
                </a:solidFill>
                <a:latin typeface="Meiryo UI" panose="020B0604030504040204" pitchFamily="50" charset="-128"/>
                <a:ea typeface="Meiryo UI" panose="020B0604030504040204" pitchFamily="50" charset="-128"/>
              </a:rPr>
              <a:t>NTT</a:t>
            </a:r>
            <a:r>
              <a:rPr lang="ja-JP" altLang="en-US" sz="2400" b="1" dirty="0">
                <a:solidFill>
                  <a:srgbClr val="FF0000"/>
                </a:solidFill>
                <a:latin typeface="Meiryo UI" panose="020B0604030504040204" pitchFamily="50" charset="-128"/>
                <a:ea typeface="Meiryo UI" panose="020B0604030504040204" pitchFamily="50" charset="-128"/>
              </a:rPr>
              <a:t>ドコモ、旧ドコモシステムズの方は</a:t>
            </a:r>
            <a:r>
              <a:rPr lang="en-US" altLang="ja-JP" sz="2400" b="1" dirty="0">
                <a:solidFill>
                  <a:srgbClr val="FF0000"/>
                </a:solidFill>
                <a:latin typeface="Meiryo UI" panose="020B0604030504040204" pitchFamily="50" charset="-128"/>
                <a:ea typeface="Meiryo UI" panose="020B0604030504040204" pitchFamily="50" charset="-128"/>
              </a:rPr>
              <a:t>03-5156-1976</a:t>
            </a:r>
            <a:endParaRPr lang="ja-JP" altLang="en-US" sz="2400" b="1" dirty="0">
              <a:solidFill>
                <a:srgbClr val="FF0000"/>
              </a:solidFill>
              <a:latin typeface="Meiryo UI" panose="020B0604030504040204" pitchFamily="50" charset="-128"/>
              <a:ea typeface="Meiryo UI" panose="020B0604030504040204" pitchFamily="50" charset="-128"/>
            </a:endParaRPr>
          </a:p>
          <a:p>
            <a:pPr marL="446088"/>
            <a:endParaRPr lang="ja-JP" altLang="en-US" sz="800" b="1" dirty="0">
              <a:solidFill>
                <a:srgbClr val="002060"/>
              </a:solidFill>
              <a:latin typeface="Meiryo UI" panose="020B0604030504040204" pitchFamily="50" charset="-128"/>
              <a:ea typeface="Meiryo UI" panose="020B0604030504040204" pitchFamily="50" charset="-128"/>
            </a:endParaRPr>
          </a:p>
          <a:p>
            <a:pPr marL="446088"/>
            <a:r>
              <a:rPr lang="ja-JP" altLang="en-US" sz="2400" b="1" dirty="0">
                <a:solidFill>
                  <a:srgbClr val="002060"/>
                </a:solidFill>
                <a:latin typeface="Meiryo UI" panose="020B0604030504040204" pitchFamily="50" charset="-128"/>
                <a:ea typeface="Meiryo UI" panose="020B0604030504040204" pitchFamily="50" charset="-128"/>
              </a:rPr>
              <a:t>*電友会大阪北支部　</a:t>
            </a:r>
            <a:r>
              <a:rPr lang="en-US" altLang="ja-JP" sz="2400" b="1" dirty="0">
                <a:solidFill>
                  <a:srgbClr val="002060"/>
                </a:solidFill>
                <a:latin typeface="Meiryo UI" panose="020B0604030504040204" pitchFamily="50" charset="-128"/>
                <a:ea typeface="Meiryo UI" panose="020B0604030504040204" pitchFamily="50" charset="-128"/>
              </a:rPr>
              <a:t>denyu10@vesta.ocn.ne.jp</a:t>
            </a:r>
            <a:endParaRPr lang="ja-JP" altLang="en-US" sz="2400" b="1" dirty="0">
              <a:solidFill>
                <a:srgbClr val="002060"/>
              </a:solidFill>
              <a:latin typeface="Meiryo UI" panose="020B0604030504040204" pitchFamily="50" charset="-128"/>
              <a:ea typeface="Meiryo UI" panose="020B0604030504040204" pitchFamily="50" charset="-128"/>
            </a:endParaRPr>
          </a:p>
          <a:p>
            <a:endParaRPr lang="ja-JP" altLang="en-US" sz="2400" b="1" dirty="0">
              <a:solidFill>
                <a:srgbClr val="002060"/>
              </a:solidFill>
              <a:latin typeface="Meiryo UI" panose="020B0604030504040204" pitchFamily="50" charset="-128"/>
              <a:ea typeface="Meiryo UI" panose="020B0604030504040204" pitchFamily="50" charset="-128"/>
            </a:endParaRPr>
          </a:p>
          <a:p>
            <a:r>
              <a:rPr lang="ja-JP" altLang="en-US" sz="2400" b="1" dirty="0">
                <a:solidFill>
                  <a:srgbClr val="002060"/>
                </a:solidFill>
                <a:latin typeface="Meiryo UI" panose="020B0604030504040204" pitchFamily="50" charset="-128"/>
                <a:ea typeface="Meiryo UI" panose="020B0604030504040204" pitchFamily="50" charset="-128"/>
              </a:rPr>
              <a:t>〇 今後も電友会行事にご参加ください。</a:t>
            </a:r>
          </a:p>
        </p:txBody>
      </p:sp>
    </p:spTree>
    <p:extLst>
      <p:ext uri="{BB962C8B-B14F-4D97-AF65-F5344CB8AC3E}">
        <p14:creationId xmlns:p14="http://schemas.microsoft.com/office/powerpoint/2010/main" val="31166439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 Box 5"/>
          <p:cNvSpPr txBox="1">
            <a:spLocks noChangeArrowheads="1"/>
          </p:cNvSpPr>
          <p:nvPr/>
        </p:nvSpPr>
        <p:spPr bwMode="auto">
          <a:xfrm>
            <a:off x="268937" y="98469"/>
            <a:ext cx="4610100"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wrap="none" lIns="70910" tIns="8485" rIns="70910" bIns="8485" anchor="ctr" anchorCtr="0">
            <a:no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nSpc>
                <a:spcPct val="100000"/>
              </a:lnSpc>
              <a:spcBef>
                <a:spcPct val="0"/>
              </a:spcBef>
              <a:buNone/>
            </a:pPr>
            <a:r>
              <a:rPr lang="ja-JP" altLang="en-US" sz="3200" dirty="0">
                <a:solidFill>
                  <a:srgbClr val="444D26"/>
                </a:solidFill>
                <a:latin typeface="Meiryo UI" panose="020B0604030504040204" pitchFamily="50" charset="-128"/>
                <a:ea typeface="Meiryo UI" panose="020B0604030504040204" pitchFamily="50" charset="-128"/>
                <a:cs typeface="Meiryo UI" panose="020B0604030504040204" pitchFamily="50" charset="-128"/>
              </a:rPr>
              <a:t>教えてください</a:t>
            </a:r>
          </a:p>
        </p:txBody>
      </p:sp>
      <p:sp>
        <p:nvSpPr>
          <p:cNvPr id="3" name="スライド番号プレースホルダー 2"/>
          <p:cNvSpPr>
            <a:spLocks noGrp="1"/>
          </p:cNvSpPr>
          <p:nvPr>
            <p:ph type="sldNum" sz="quarter" idx="12"/>
          </p:nvPr>
        </p:nvSpPr>
        <p:spPr/>
        <p:txBody>
          <a:bodyPr/>
          <a:lstStyle/>
          <a:p>
            <a:fld id="{3D9753B0-3E50-4523-BA08-32032CD16CB9}" type="slidenum">
              <a:rPr kumimoji="1" lang="ja-JP" altLang="en-US" smtClean="0"/>
              <a:t>12</a:t>
            </a:fld>
            <a:endParaRPr kumimoji="1" lang="ja-JP" altLang="en-US"/>
          </a:p>
        </p:txBody>
      </p:sp>
      <p:sp>
        <p:nvSpPr>
          <p:cNvPr id="2" name="テキスト ボックス 1">
            <a:extLst>
              <a:ext uri="{FF2B5EF4-FFF2-40B4-BE49-F238E27FC236}">
                <a16:creationId xmlns:a16="http://schemas.microsoft.com/office/drawing/2014/main" id="{3311369A-EBAC-23E8-C123-AFFFD079974F}"/>
              </a:ext>
            </a:extLst>
          </p:cNvPr>
          <p:cNvSpPr txBox="1"/>
          <p:nvPr/>
        </p:nvSpPr>
        <p:spPr>
          <a:xfrm>
            <a:off x="238260" y="860564"/>
            <a:ext cx="8667479" cy="6001643"/>
          </a:xfrm>
          <a:prstGeom prst="rect">
            <a:avLst/>
          </a:prstGeom>
          <a:noFill/>
        </p:spPr>
        <p:txBody>
          <a:bodyPr wrap="square">
            <a:spAutoFit/>
          </a:bodyPr>
          <a:lstStyle/>
          <a:p>
            <a:r>
              <a:rPr lang="ja-JP" altLang="en-US" sz="2400" b="1" dirty="0">
                <a:solidFill>
                  <a:srgbClr val="002060"/>
                </a:solidFill>
                <a:latin typeface="Meiryo UI" panose="020B0604030504040204" pitchFamily="50" charset="-128"/>
                <a:ea typeface="Meiryo UI" panose="020B0604030504040204" pitchFamily="50" charset="-128"/>
              </a:rPr>
              <a:t>〇 年金セミナーにご参加いただきありがとうございました。</a:t>
            </a:r>
          </a:p>
          <a:p>
            <a:endParaRPr lang="ja-JP" altLang="en-US" sz="2400" b="1" dirty="0">
              <a:solidFill>
                <a:srgbClr val="002060"/>
              </a:solidFill>
              <a:latin typeface="Meiryo UI" panose="020B0604030504040204" pitchFamily="50" charset="-128"/>
              <a:ea typeface="Meiryo UI" panose="020B0604030504040204" pitchFamily="50" charset="-128"/>
            </a:endParaRPr>
          </a:p>
          <a:p>
            <a:r>
              <a:rPr lang="ja-JP" altLang="en-US" sz="2400" b="1" dirty="0">
                <a:solidFill>
                  <a:srgbClr val="002060"/>
                </a:solidFill>
                <a:latin typeface="Meiryo UI" panose="020B0604030504040204" pitchFamily="50" charset="-128"/>
                <a:ea typeface="Meiryo UI" panose="020B0604030504040204" pitchFamily="50" charset="-128"/>
              </a:rPr>
              <a:t>〇</a:t>
            </a:r>
            <a:r>
              <a:rPr lang="en-US" altLang="ja-JP" sz="2400" b="1" dirty="0">
                <a:solidFill>
                  <a:srgbClr val="002060"/>
                </a:solidFill>
                <a:latin typeface="Meiryo UI" panose="020B0604030504040204" pitchFamily="50" charset="-128"/>
                <a:ea typeface="Meiryo UI" panose="020B0604030504040204" pitchFamily="50" charset="-128"/>
              </a:rPr>
              <a:t> </a:t>
            </a:r>
            <a:r>
              <a:rPr lang="ja-JP" altLang="en-US" sz="2400" b="1" dirty="0">
                <a:solidFill>
                  <a:srgbClr val="002060"/>
                </a:solidFill>
                <a:latin typeface="Meiryo UI" panose="020B0604030504040204" pitchFamily="50" charset="-128"/>
                <a:ea typeface="Meiryo UI" panose="020B0604030504040204" pitchFamily="50" charset="-128"/>
              </a:rPr>
              <a:t>今後、どのような内容のセミナーをお望みですか？</a:t>
            </a:r>
            <a:endParaRPr lang="en-US" altLang="ja-JP" sz="2400" b="1" dirty="0">
              <a:solidFill>
                <a:srgbClr val="002060"/>
              </a:solidFill>
              <a:latin typeface="Meiryo UI" panose="020B0604030504040204" pitchFamily="50" charset="-128"/>
              <a:ea typeface="Meiryo UI" panose="020B0604030504040204" pitchFamily="50" charset="-128"/>
            </a:endParaRPr>
          </a:p>
          <a:p>
            <a:pPr marL="714375"/>
            <a:r>
              <a:rPr lang="ja-JP" altLang="en-US" sz="2400" b="1" dirty="0">
                <a:solidFill>
                  <a:srgbClr val="002060"/>
                </a:solidFill>
                <a:latin typeface="Meiryo UI" panose="020B0604030504040204" pitchFamily="50" charset="-128"/>
                <a:ea typeface="Meiryo UI" panose="020B0604030504040204" pitchFamily="50" charset="-128"/>
              </a:rPr>
              <a:t>チャット（💬）で入力願います。</a:t>
            </a:r>
          </a:p>
          <a:p>
            <a:endParaRPr lang="en-US" altLang="ja-JP" sz="2400" b="1" dirty="0">
              <a:solidFill>
                <a:srgbClr val="002060"/>
              </a:solidFill>
              <a:latin typeface="Meiryo UI" panose="020B0604030504040204" pitchFamily="50" charset="-128"/>
              <a:ea typeface="Meiryo UI" panose="020B0604030504040204" pitchFamily="50" charset="-128"/>
            </a:endParaRPr>
          </a:p>
          <a:p>
            <a:pPr marL="542925"/>
            <a:r>
              <a:rPr lang="ja-JP" altLang="en-US" sz="2400" b="1" dirty="0">
                <a:solidFill>
                  <a:schemeClr val="accent1">
                    <a:lumMod val="75000"/>
                  </a:schemeClr>
                </a:solidFill>
                <a:latin typeface="Meiryo UI" panose="020B0604030504040204" pitchFamily="50" charset="-128"/>
                <a:ea typeface="Meiryo UI" panose="020B0604030504040204" pitchFamily="50" charset="-128"/>
              </a:rPr>
              <a:t>・厚生年金の請求書の書き方</a:t>
            </a:r>
          </a:p>
          <a:p>
            <a:pPr marL="542925"/>
            <a:r>
              <a:rPr lang="ja-JP" altLang="en-US" sz="2400" b="1" dirty="0">
                <a:solidFill>
                  <a:schemeClr val="accent1">
                    <a:lumMod val="75000"/>
                  </a:schemeClr>
                </a:solidFill>
                <a:latin typeface="Meiryo UI" panose="020B0604030504040204" pitchFamily="50" charset="-128"/>
                <a:ea typeface="Meiryo UI" panose="020B0604030504040204" pitchFamily="50" charset="-128"/>
              </a:rPr>
              <a:t>・</a:t>
            </a:r>
            <a:r>
              <a:rPr lang="en-US" altLang="ja-JP" sz="2400" b="1" dirty="0">
                <a:solidFill>
                  <a:schemeClr val="accent1">
                    <a:lumMod val="75000"/>
                  </a:schemeClr>
                </a:solidFill>
                <a:latin typeface="Meiryo UI" panose="020B0604030504040204" pitchFamily="50" charset="-128"/>
                <a:ea typeface="Meiryo UI" panose="020B0604030504040204" pitchFamily="50" charset="-128"/>
              </a:rPr>
              <a:t>DC</a:t>
            </a:r>
            <a:r>
              <a:rPr lang="ja-JP" altLang="en-US" sz="2400" b="1" dirty="0">
                <a:solidFill>
                  <a:schemeClr val="accent1">
                    <a:lumMod val="75000"/>
                  </a:schemeClr>
                </a:solidFill>
                <a:latin typeface="Meiryo UI" panose="020B0604030504040204" pitchFamily="50" charset="-128"/>
                <a:ea typeface="Meiryo UI" panose="020B0604030504040204" pitchFamily="50" charset="-128"/>
              </a:rPr>
              <a:t>年金の配分指定</a:t>
            </a:r>
            <a:r>
              <a:rPr lang="en-US" altLang="ja-JP" sz="2400" b="1" dirty="0">
                <a:solidFill>
                  <a:schemeClr val="accent1">
                    <a:lumMod val="75000"/>
                  </a:schemeClr>
                </a:solidFill>
                <a:latin typeface="Meiryo UI" panose="020B0604030504040204" pitchFamily="50" charset="-128"/>
                <a:ea typeface="Meiryo UI" panose="020B0604030504040204" pitchFamily="50" charset="-128"/>
              </a:rPr>
              <a:t>(</a:t>
            </a:r>
            <a:r>
              <a:rPr lang="ja-JP" altLang="en-US" sz="2400" b="1" dirty="0">
                <a:solidFill>
                  <a:schemeClr val="accent1">
                    <a:lumMod val="75000"/>
                  </a:schemeClr>
                </a:solidFill>
                <a:latin typeface="Meiryo UI" panose="020B0604030504040204" pitchFamily="50" charset="-128"/>
                <a:ea typeface="Meiryo UI" panose="020B0604030504040204" pitchFamily="50" charset="-128"/>
              </a:rPr>
              <a:t>運用商品の選び方</a:t>
            </a:r>
            <a:r>
              <a:rPr lang="en-US" altLang="ja-JP" sz="2400" b="1" dirty="0">
                <a:solidFill>
                  <a:schemeClr val="accent1">
                    <a:lumMod val="75000"/>
                  </a:schemeClr>
                </a:solidFill>
                <a:latin typeface="Meiryo UI" panose="020B0604030504040204" pitchFamily="50" charset="-128"/>
                <a:ea typeface="Meiryo UI" panose="020B0604030504040204" pitchFamily="50" charset="-128"/>
              </a:rPr>
              <a:t>)</a:t>
            </a:r>
            <a:endParaRPr lang="ja-JP" altLang="en-US" sz="2400" b="1" dirty="0">
              <a:solidFill>
                <a:schemeClr val="accent1">
                  <a:lumMod val="75000"/>
                </a:schemeClr>
              </a:solidFill>
              <a:latin typeface="Meiryo UI" panose="020B0604030504040204" pitchFamily="50" charset="-128"/>
              <a:ea typeface="Meiryo UI" panose="020B0604030504040204" pitchFamily="50" charset="-128"/>
            </a:endParaRPr>
          </a:p>
          <a:p>
            <a:pPr marL="542925"/>
            <a:r>
              <a:rPr lang="ja-JP" altLang="en-US" sz="2400" b="1" dirty="0">
                <a:solidFill>
                  <a:schemeClr val="accent1">
                    <a:lumMod val="75000"/>
                  </a:schemeClr>
                </a:solidFill>
                <a:latin typeface="Meiryo UI" panose="020B0604030504040204" pitchFamily="50" charset="-128"/>
                <a:ea typeface="Meiryo UI" panose="020B0604030504040204" pitchFamily="50" charset="-128"/>
              </a:rPr>
              <a:t>・確定申告の仕方</a:t>
            </a:r>
          </a:p>
          <a:p>
            <a:pPr marL="542925"/>
            <a:r>
              <a:rPr lang="ja-JP" altLang="en-US" sz="2400" b="1" dirty="0">
                <a:solidFill>
                  <a:schemeClr val="accent1">
                    <a:lumMod val="75000"/>
                  </a:schemeClr>
                </a:solidFill>
                <a:latin typeface="Meiryo UI" panose="020B0604030504040204" pitchFamily="50" charset="-128"/>
                <a:ea typeface="Meiryo UI" panose="020B0604030504040204" pitchFamily="50" charset="-128"/>
              </a:rPr>
              <a:t>・セカンドライフの収入支出の考え方</a:t>
            </a:r>
          </a:p>
          <a:p>
            <a:pPr marL="542925"/>
            <a:r>
              <a:rPr lang="ja-JP" altLang="en-US" sz="2400" b="1" dirty="0">
                <a:solidFill>
                  <a:schemeClr val="accent1">
                    <a:lumMod val="75000"/>
                  </a:schemeClr>
                </a:solidFill>
                <a:latin typeface="Meiryo UI" panose="020B0604030504040204" pitchFamily="50" charset="-128"/>
                <a:ea typeface="Meiryo UI" panose="020B0604030504040204" pitchFamily="50" charset="-128"/>
              </a:rPr>
              <a:t>・セカンドライフの趣味の見つけ方</a:t>
            </a:r>
          </a:p>
          <a:p>
            <a:pPr marL="542925"/>
            <a:r>
              <a:rPr lang="ja-JP" altLang="en-US" sz="2400" b="1" dirty="0">
                <a:solidFill>
                  <a:schemeClr val="accent1">
                    <a:lumMod val="75000"/>
                  </a:schemeClr>
                </a:solidFill>
                <a:latin typeface="Meiryo UI" panose="020B0604030504040204" pitchFamily="50" charset="-128"/>
                <a:ea typeface="Meiryo UI" panose="020B0604030504040204" pitchFamily="50" charset="-128"/>
              </a:rPr>
              <a:t>・相続、贈与について</a:t>
            </a:r>
          </a:p>
          <a:p>
            <a:pPr marL="542925"/>
            <a:r>
              <a:rPr lang="ja-JP" altLang="en-US" sz="2400" b="1" dirty="0">
                <a:solidFill>
                  <a:schemeClr val="accent1">
                    <a:lumMod val="75000"/>
                  </a:schemeClr>
                </a:solidFill>
                <a:latin typeface="Meiryo UI" panose="020B0604030504040204" pitchFamily="50" charset="-128"/>
                <a:ea typeface="Meiryo UI" panose="020B0604030504040204" pitchFamily="50" charset="-128"/>
              </a:rPr>
              <a:t>・終活の仕方</a:t>
            </a:r>
          </a:p>
          <a:p>
            <a:pPr marL="1257300"/>
            <a:r>
              <a:rPr lang="ja-JP" altLang="en-US" sz="2400" b="1" dirty="0">
                <a:solidFill>
                  <a:schemeClr val="accent3">
                    <a:lumMod val="75000"/>
                  </a:schemeClr>
                </a:solidFill>
                <a:latin typeface="Meiryo UI" panose="020B0604030504040204" pitchFamily="50" charset="-128"/>
                <a:ea typeface="Meiryo UI" panose="020B0604030504040204" pitchFamily="50" charset="-128"/>
              </a:rPr>
              <a:t>（</a:t>
            </a:r>
            <a:r>
              <a:rPr lang="en-US" altLang="ja-JP" sz="2400" b="1" dirty="0">
                <a:solidFill>
                  <a:schemeClr val="accent3">
                    <a:lumMod val="75000"/>
                  </a:schemeClr>
                </a:solidFill>
                <a:latin typeface="Meiryo UI" panose="020B0604030504040204" pitchFamily="50" charset="-128"/>
                <a:ea typeface="Meiryo UI" panose="020B0604030504040204" pitchFamily="50" charset="-128"/>
              </a:rPr>
              <a:t>11/30</a:t>
            </a:r>
            <a:r>
              <a:rPr lang="ja-JP" altLang="en-US" sz="2400" b="1" dirty="0">
                <a:solidFill>
                  <a:schemeClr val="accent3">
                    <a:lumMod val="75000"/>
                  </a:schemeClr>
                </a:solidFill>
                <a:latin typeface="Meiryo UI" panose="020B0604030504040204" pitchFamily="50" charset="-128"/>
                <a:ea typeface="Meiryo UI" panose="020B0604030504040204" pitchFamily="50" charset="-128"/>
              </a:rPr>
              <a:t>「終活の仕方チェックポイント」セミナーを予定）</a:t>
            </a:r>
            <a:endParaRPr lang="en-US" altLang="ja-JP" sz="2400" b="1" dirty="0">
              <a:solidFill>
                <a:schemeClr val="accent3">
                  <a:lumMod val="75000"/>
                </a:schemeClr>
              </a:solidFill>
              <a:latin typeface="Meiryo UI" panose="020B0604030504040204" pitchFamily="50" charset="-128"/>
              <a:ea typeface="Meiryo UI" panose="020B0604030504040204" pitchFamily="50" charset="-128"/>
            </a:endParaRPr>
          </a:p>
          <a:p>
            <a:pPr marL="542925"/>
            <a:r>
              <a:rPr lang="ja-JP" altLang="en-US" sz="2400" b="1" dirty="0">
                <a:solidFill>
                  <a:schemeClr val="accent1">
                    <a:lumMod val="75000"/>
                  </a:schemeClr>
                </a:solidFill>
                <a:latin typeface="Meiryo UI" panose="020B0604030504040204" pitchFamily="50" charset="-128"/>
                <a:ea typeface="Meiryo UI" panose="020B0604030504040204" pitchFamily="50" charset="-128"/>
              </a:rPr>
              <a:t>・その他</a:t>
            </a:r>
          </a:p>
          <a:p>
            <a:pPr marL="542925"/>
            <a:endParaRPr lang="en-US" altLang="ja-JP" sz="2400" b="1" dirty="0">
              <a:solidFill>
                <a:srgbClr val="002060"/>
              </a:solidFill>
              <a:latin typeface="Meiryo UI" panose="020B0604030504040204" pitchFamily="50" charset="-128"/>
              <a:ea typeface="Meiryo UI" panose="020B0604030504040204" pitchFamily="50" charset="-128"/>
            </a:endParaRPr>
          </a:p>
          <a:p>
            <a:r>
              <a:rPr lang="ja-JP" altLang="en-US" sz="2400" b="1" dirty="0">
                <a:solidFill>
                  <a:srgbClr val="002060"/>
                </a:solidFill>
                <a:latin typeface="Meiryo UI" panose="020B0604030504040204" pitchFamily="50" charset="-128"/>
                <a:ea typeface="Meiryo UI" panose="020B0604030504040204" pitchFamily="50" charset="-128"/>
              </a:rPr>
              <a:t>〇 今後も電友会行事にご参加ください。　よろしくお願いします </a:t>
            </a:r>
            <a:r>
              <a:rPr lang="en-US" altLang="ja-JP" sz="2400" b="1" dirty="0">
                <a:solidFill>
                  <a:srgbClr val="002060"/>
                </a:solidFill>
                <a:latin typeface="Meiryo UI" panose="020B0604030504040204" pitchFamily="50" charset="-128"/>
                <a:ea typeface="Meiryo UI" panose="020B0604030504040204" pitchFamily="50" charset="-128"/>
              </a:rPr>
              <a:t>w</a:t>
            </a:r>
            <a:endParaRPr lang="ja-JP" altLang="en-US" sz="2400" b="1" dirty="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24921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 Box 6"/>
          <p:cNvSpPr txBox="1">
            <a:spLocks noChangeArrowheads="1"/>
          </p:cNvSpPr>
          <p:nvPr/>
        </p:nvSpPr>
        <p:spPr bwMode="auto">
          <a:xfrm>
            <a:off x="339053" y="799009"/>
            <a:ext cx="8804947" cy="5932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kumimoji="1" sz="3200" b="1" i="1">
                <a:solidFill>
                  <a:srgbClr val="FF0000"/>
                </a:solidFill>
                <a:latin typeface="Arial" panose="020B0604020202020204" pitchFamily="34" charset="0"/>
                <a:ea typeface="ＭＳ Ｐゴシック" panose="020B0600070205080204" pitchFamily="50" charset="-128"/>
              </a:defRPr>
            </a:lvl1pPr>
            <a:lvl2pPr marL="742950" indent="-285750" eaLnBrk="0" hangingPunct="0">
              <a:defRPr kumimoji="1" sz="3200" b="1" i="1">
                <a:solidFill>
                  <a:srgbClr val="FF0000"/>
                </a:solidFill>
                <a:latin typeface="Arial" panose="020B0604020202020204" pitchFamily="34" charset="0"/>
                <a:ea typeface="ＭＳ Ｐゴシック" panose="020B0600070205080204" pitchFamily="50" charset="-128"/>
              </a:defRPr>
            </a:lvl2pPr>
            <a:lvl3pPr marL="1143000" indent="-228600" eaLnBrk="0" hangingPunct="0">
              <a:defRPr kumimoji="1" sz="3200" b="1" i="1">
                <a:solidFill>
                  <a:srgbClr val="FF0000"/>
                </a:solidFill>
                <a:latin typeface="Arial" panose="020B0604020202020204" pitchFamily="34" charset="0"/>
                <a:ea typeface="ＭＳ Ｐゴシック" panose="020B0600070205080204" pitchFamily="50" charset="-128"/>
              </a:defRPr>
            </a:lvl3pPr>
            <a:lvl4pPr marL="1600200" indent="-228600" eaLnBrk="0" hangingPunct="0">
              <a:defRPr kumimoji="1" sz="3200" b="1" i="1">
                <a:solidFill>
                  <a:srgbClr val="FF0000"/>
                </a:solidFill>
                <a:latin typeface="Arial" panose="020B0604020202020204" pitchFamily="34" charset="0"/>
                <a:ea typeface="ＭＳ Ｐゴシック" panose="020B0600070205080204" pitchFamily="50" charset="-128"/>
              </a:defRPr>
            </a:lvl4pPr>
            <a:lvl5pPr marL="2057400" indent="-228600" eaLnBrk="0" hangingPunct="0">
              <a:defRPr kumimoji="1" sz="3200" b="1" i="1">
                <a:solidFill>
                  <a:srgbClr val="FF0000"/>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50000"/>
              </a:spcBef>
              <a:spcAft>
                <a:spcPct val="0"/>
              </a:spcAft>
              <a:defRPr kumimoji="1" sz="3200" b="1" i="1">
                <a:solidFill>
                  <a:srgbClr val="FF0000"/>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50000"/>
              </a:spcBef>
              <a:spcAft>
                <a:spcPct val="0"/>
              </a:spcAft>
              <a:defRPr kumimoji="1" sz="3200" b="1" i="1">
                <a:solidFill>
                  <a:srgbClr val="FF0000"/>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50000"/>
              </a:spcBef>
              <a:spcAft>
                <a:spcPct val="0"/>
              </a:spcAft>
              <a:defRPr kumimoji="1" sz="3200" b="1" i="1">
                <a:solidFill>
                  <a:srgbClr val="FF0000"/>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50000"/>
              </a:spcBef>
              <a:spcAft>
                <a:spcPct val="0"/>
              </a:spcAft>
              <a:defRPr kumimoji="1" sz="3200" b="1" i="1">
                <a:solidFill>
                  <a:srgbClr val="FF0000"/>
                </a:solidFill>
                <a:latin typeface="Arial" panose="020B0604020202020204" pitchFamily="34" charset="0"/>
                <a:ea typeface="ＭＳ Ｐゴシック" panose="020B0600070205080204" pitchFamily="50" charset="-128"/>
              </a:defRPr>
            </a:lvl9pPr>
          </a:lstStyle>
          <a:p>
            <a:pPr lvl="0" eaLnBrk="1" fontAlgn="base" hangingPunct="1">
              <a:spcBef>
                <a:spcPts val="600"/>
              </a:spcBef>
              <a:spcAft>
                <a:spcPct val="0"/>
              </a:spcAft>
              <a:defRPr/>
            </a:pPr>
            <a:r>
              <a:rPr lang="ja-JP" altLang="en-US" sz="2800" i="0" kern="0" dirty="0">
                <a:solidFill>
                  <a:srgbClr val="FF66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i="0" kern="0" dirty="0">
                <a:solidFill>
                  <a:srgbClr val="0000CC"/>
                </a:solidFill>
                <a:latin typeface="Meiryo UI" panose="020B0604030504040204" pitchFamily="50" charset="-128"/>
                <a:ea typeface="Meiryo UI" panose="020B0604030504040204" pitchFamily="50" charset="-128"/>
                <a:cs typeface="Meiryo UI" panose="020B0604030504040204" pitchFamily="50" charset="-128"/>
              </a:rPr>
              <a:t>　年金の種類と受給要件等について</a:t>
            </a:r>
          </a:p>
          <a:p>
            <a:pPr lvl="0" eaLnBrk="1" fontAlgn="base" hangingPunct="1">
              <a:spcBef>
                <a:spcPts val="600"/>
              </a:spcBef>
              <a:spcAft>
                <a:spcPct val="0"/>
              </a:spcAft>
              <a:defRPr/>
            </a:pPr>
            <a:endParaRPr lang="ja-JP" altLang="en-US" sz="800" i="0" kern="0" dirty="0">
              <a:solidFill>
                <a:srgbClr val="0000CC"/>
              </a:solidFill>
              <a:latin typeface="Meiryo UI" panose="020B0604030504040204" pitchFamily="50" charset="-128"/>
              <a:ea typeface="Meiryo UI" panose="020B0604030504040204" pitchFamily="50" charset="-128"/>
              <a:cs typeface="Meiryo UI" panose="020B0604030504040204" pitchFamily="50" charset="-128"/>
            </a:endParaRPr>
          </a:p>
          <a:p>
            <a:pPr eaLnBrk="1" fontAlgn="base" hangingPunct="1">
              <a:spcBef>
                <a:spcPts val="600"/>
              </a:spcBef>
              <a:spcAft>
                <a:spcPct val="0"/>
              </a:spcAft>
              <a:defRPr/>
            </a:pPr>
            <a:r>
              <a:rPr lang="ja-JP" altLang="en-US" sz="2800" i="0" kern="0" dirty="0">
                <a:solidFill>
                  <a:srgbClr val="0000CC"/>
                </a:solidFill>
                <a:latin typeface="Meiryo UI" panose="020B0604030504040204" pitchFamily="50" charset="-128"/>
                <a:ea typeface="Meiryo UI" panose="020B0604030504040204" pitchFamily="50" charset="-128"/>
                <a:cs typeface="Meiryo UI" panose="020B0604030504040204" pitchFamily="50" charset="-128"/>
              </a:rPr>
              <a:t>　　・年金の決定方法・支給開始年齢について</a:t>
            </a:r>
          </a:p>
          <a:p>
            <a:pPr eaLnBrk="1" fontAlgn="base" hangingPunct="1">
              <a:spcBef>
                <a:spcPts val="600"/>
              </a:spcBef>
              <a:spcAft>
                <a:spcPct val="0"/>
              </a:spcAft>
              <a:defRPr/>
            </a:pPr>
            <a:r>
              <a:rPr lang="ja-JP" altLang="en-US" sz="2800" i="0" kern="0" dirty="0">
                <a:solidFill>
                  <a:srgbClr val="0000CC"/>
                </a:solidFill>
                <a:latin typeface="Meiryo UI" panose="020B0604030504040204" pitchFamily="50" charset="-128"/>
                <a:ea typeface="Meiryo UI" panose="020B0604030504040204" pitchFamily="50" charset="-128"/>
                <a:cs typeface="Meiryo UI" panose="020B0604030504040204" pitchFamily="50" charset="-128"/>
              </a:rPr>
              <a:t>　　・支給開始の繰上げ、繰下げ</a:t>
            </a:r>
          </a:p>
          <a:p>
            <a:pPr eaLnBrk="1" fontAlgn="base" hangingPunct="1">
              <a:spcBef>
                <a:spcPts val="600"/>
              </a:spcBef>
              <a:spcAft>
                <a:spcPct val="0"/>
              </a:spcAft>
              <a:defRPr/>
            </a:pPr>
            <a:endParaRPr lang="ja-JP" altLang="en-US" sz="800" i="0" kern="0" dirty="0">
              <a:solidFill>
                <a:srgbClr val="0000CC"/>
              </a:solidFill>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ts val="600"/>
              </a:spcBef>
              <a:spcAft>
                <a:spcPct val="0"/>
              </a:spcAft>
              <a:defRPr/>
            </a:pPr>
            <a:r>
              <a:rPr lang="ja-JP" altLang="en-US" sz="2800" i="0" kern="0" dirty="0">
                <a:solidFill>
                  <a:srgbClr val="FF66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i="0" kern="0" dirty="0">
                <a:solidFill>
                  <a:srgbClr val="0000CC"/>
                </a:solidFill>
                <a:latin typeface="Meiryo UI" panose="020B0604030504040204" pitchFamily="50" charset="-128"/>
                <a:ea typeface="Meiryo UI" panose="020B0604030504040204" pitchFamily="50" charset="-128"/>
                <a:cs typeface="Meiryo UI" panose="020B0604030504040204" pitchFamily="50" charset="-128"/>
              </a:rPr>
              <a:t>　厚生年金の在職等支給停止について</a:t>
            </a:r>
          </a:p>
          <a:p>
            <a:pPr lvl="0" eaLnBrk="1" fontAlgn="base" hangingPunct="1">
              <a:spcBef>
                <a:spcPts val="600"/>
              </a:spcBef>
              <a:spcAft>
                <a:spcPct val="0"/>
              </a:spcAft>
              <a:defRPr/>
            </a:pPr>
            <a:r>
              <a:rPr lang="ja-JP" altLang="en-US" sz="2800" i="0" kern="0" dirty="0">
                <a:solidFill>
                  <a:srgbClr val="0000CC"/>
                </a:solidFill>
                <a:latin typeface="Meiryo UI" panose="020B0604030504040204" pitchFamily="50" charset="-128"/>
                <a:ea typeface="Meiryo UI" panose="020B0604030504040204" pitchFamily="50" charset="-128"/>
                <a:cs typeface="Meiryo UI" panose="020B0604030504040204" pitchFamily="50" charset="-128"/>
              </a:rPr>
              <a:t>　　・給与収入による場合</a:t>
            </a:r>
          </a:p>
          <a:p>
            <a:pPr eaLnBrk="1" fontAlgn="base" hangingPunct="1">
              <a:spcBef>
                <a:spcPts val="600"/>
              </a:spcBef>
              <a:spcAft>
                <a:spcPct val="0"/>
              </a:spcAft>
              <a:defRPr/>
            </a:pPr>
            <a:r>
              <a:rPr lang="ja-JP" altLang="en-US" sz="2800" i="0" kern="0" dirty="0">
                <a:solidFill>
                  <a:srgbClr val="0000CC"/>
                </a:solidFill>
                <a:latin typeface="Meiryo UI" panose="020B0604030504040204" pitchFamily="50" charset="-128"/>
                <a:ea typeface="Meiryo UI" panose="020B0604030504040204" pitchFamily="50" charset="-128"/>
                <a:cs typeface="Meiryo UI" panose="020B0604030504040204" pitchFamily="50" charset="-128"/>
              </a:rPr>
              <a:t>　  ・雇用保険　失業給付による場合</a:t>
            </a:r>
          </a:p>
          <a:p>
            <a:pPr eaLnBrk="1" fontAlgn="base" hangingPunct="1">
              <a:spcBef>
                <a:spcPts val="600"/>
              </a:spcBef>
              <a:spcAft>
                <a:spcPct val="0"/>
              </a:spcAft>
              <a:defRPr/>
            </a:pPr>
            <a:r>
              <a:rPr lang="ja-JP" altLang="en-US" sz="2800" i="0" kern="0" dirty="0">
                <a:solidFill>
                  <a:srgbClr val="0000CC"/>
                </a:solidFill>
                <a:latin typeface="Meiryo UI" panose="020B0604030504040204" pitchFamily="50" charset="-128"/>
                <a:ea typeface="Meiryo UI" panose="020B0604030504040204" pitchFamily="50" charset="-128"/>
                <a:cs typeface="Meiryo UI" panose="020B0604030504040204" pitchFamily="50" charset="-128"/>
              </a:rPr>
              <a:t>　  ・雇用保険　高年齢雇用継続給付による場合</a:t>
            </a:r>
          </a:p>
          <a:p>
            <a:pPr lvl="0" eaLnBrk="1" fontAlgn="base" hangingPunct="1">
              <a:spcBef>
                <a:spcPts val="600"/>
              </a:spcBef>
              <a:spcAft>
                <a:spcPct val="0"/>
              </a:spcAft>
              <a:defRPr/>
            </a:pPr>
            <a:endParaRPr lang="ja-JP" altLang="en-US" sz="800" i="0" kern="0" dirty="0">
              <a:solidFill>
                <a:srgbClr val="0000CC"/>
              </a:solidFill>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ts val="600"/>
              </a:spcBef>
              <a:spcAft>
                <a:spcPct val="0"/>
              </a:spcAft>
              <a:defRPr/>
            </a:pPr>
            <a:r>
              <a:rPr lang="ja-JP" altLang="en-US" sz="2800" i="0" kern="0" dirty="0">
                <a:solidFill>
                  <a:srgbClr val="FF66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i="0" kern="0" dirty="0">
                <a:solidFill>
                  <a:srgbClr val="0000CC"/>
                </a:solidFill>
                <a:latin typeface="Meiryo UI" panose="020B0604030504040204" pitchFamily="50" charset="-128"/>
                <a:ea typeface="Meiryo UI" panose="020B0604030504040204" pitchFamily="50" charset="-128"/>
                <a:cs typeface="Meiryo UI" panose="020B0604030504040204" pitchFamily="50" charset="-128"/>
              </a:rPr>
              <a:t>　確定拠出</a:t>
            </a:r>
            <a:r>
              <a:rPr lang="en-US" altLang="ja-JP" sz="2800" i="0" kern="0" dirty="0">
                <a:solidFill>
                  <a:srgbClr val="0000CC"/>
                </a:solidFill>
                <a:latin typeface="Meiryo UI" panose="020B0604030504040204" pitchFamily="50" charset="-128"/>
                <a:ea typeface="Meiryo UI" panose="020B0604030504040204" pitchFamily="50" charset="-128"/>
                <a:cs typeface="Meiryo UI" panose="020B0604030504040204" pitchFamily="50" charset="-128"/>
              </a:rPr>
              <a:t>(DC)</a:t>
            </a:r>
            <a:r>
              <a:rPr lang="ja-JP" altLang="en-US" sz="2800" i="0" kern="0" dirty="0">
                <a:solidFill>
                  <a:srgbClr val="0000CC"/>
                </a:solidFill>
                <a:latin typeface="Meiryo UI" panose="020B0604030504040204" pitchFamily="50" charset="-128"/>
                <a:ea typeface="Meiryo UI" panose="020B0604030504040204" pitchFamily="50" charset="-128"/>
                <a:cs typeface="Meiryo UI" panose="020B0604030504040204" pitchFamily="50" charset="-128"/>
              </a:rPr>
              <a:t>年金について</a:t>
            </a:r>
          </a:p>
          <a:p>
            <a:pPr lvl="0" eaLnBrk="1" fontAlgn="base" hangingPunct="1">
              <a:spcBef>
                <a:spcPts val="600"/>
              </a:spcBef>
              <a:spcAft>
                <a:spcPct val="0"/>
              </a:spcAft>
              <a:defRPr/>
            </a:pPr>
            <a:r>
              <a:rPr lang="ja-JP" altLang="en-US" sz="2800" i="0" kern="0" dirty="0">
                <a:solidFill>
                  <a:srgbClr val="0000CC"/>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800" i="0" kern="0" dirty="0" err="1">
                <a:solidFill>
                  <a:srgbClr val="0000CC"/>
                </a:solidFill>
                <a:latin typeface="Meiryo UI" panose="020B0604030504040204" pitchFamily="50" charset="-128"/>
                <a:ea typeface="Meiryo UI" panose="020B0604030504040204" pitchFamily="50" charset="-128"/>
                <a:cs typeface="Meiryo UI" panose="020B0604030504040204" pitchFamily="50" charset="-128"/>
              </a:rPr>
              <a:t>iDeCo</a:t>
            </a:r>
            <a:r>
              <a:rPr lang="ja-JP" altLang="en-US" sz="2800" i="0" kern="0" dirty="0">
                <a:solidFill>
                  <a:srgbClr val="0000CC"/>
                </a:solidFill>
                <a:latin typeface="Meiryo UI" panose="020B0604030504040204" pitchFamily="50" charset="-128"/>
                <a:ea typeface="Meiryo UI" panose="020B0604030504040204" pitchFamily="50" charset="-128"/>
                <a:cs typeface="Meiryo UI" panose="020B0604030504040204" pitchFamily="50" charset="-128"/>
              </a:rPr>
              <a:t>の加入</a:t>
            </a:r>
          </a:p>
          <a:p>
            <a:pPr lvl="0" eaLnBrk="1" fontAlgn="base" hangingPunct="1">
              <a:spcBef>
                <a:spcPts val="600"/>
              </a:spcBef>
              <a:spcAft>
                <a:spcPct val="0"/>
              </a:spcAft>
              <a:defRPr/>
            </a:pPr>
            <a:endParaRPr lang="ja-JP" altLang="en-US" sz="800" i="0" kern="0" dirty="0">
              <a:solidFill>
                <a:srgbClr val="0000CC"/>
              </a:solidFill>
              <a:latin typeface="Meiryo UI" panose="020B0604030504040204" pitchFamily="50" charset="-128"/>
              <a:ea typeface="Meiryo UI" panose="020B0604030504040204" pitchFamily="50" charset="-128"/>
              <a:cs typeface="Meiryo UI" panose="020B0604030504040204" pitchFamily="50" charset="-128"/>
            </a:endParaRPr>
          </a:p>
          <a:p>
            <a:pPr eaLnBrk="1" fontAlgn="base" hangingPunct="1">
              <a:spcBef>
                <a:spcPts val="600"/>
              </a:spcBef>
              <a:spcAft>
                <a:spcPct val="0"/>
              </a:spcAft>
              <a:defRPr/>
            </a:pPr>
            <a:r>
              <a:rPr lang="ja-JP" altLang="en-US" sz="2800" i="0" kern="0" dirty="0">
                <a:solidFill>
                  <a:srgbClr val="FF66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i="0" kern="0" dirty="0">
                <a:solidFill>
                  <a:srgbClr val="0000CC"/>
                </a:solidFill>
                <a:latin typeface="Meiryo UI" panose="020B0604030504040204" pitchFamily="50" charset="-128"/>
                <a:ea typeface="Meiryo UI" panose="020B0604030504040204" pitchFamily="50" charset="-128"/>
                <a:cs typeface="Meiryo UI" panose="020B0604030504040204" pitchFamily="50" charset="-128"/>
              </a:rPr>
              <a:t>　その他</a:t>
            </a:r>
          </a:p>
        </p:txBody>
      </p:sp>
      <p:sp>
        <p:nvSpPr>
          <p:cNvPr id="5" name="Text Box 5"/>
          <p:cNvSpPr txBox="1">
            <a:spLocks noChangeArrowheads="1"/>
          </p:cNvSpPr>
          <p:nvPr/>
        </p:nvSpPr>
        <p:spPr bwMode="auto">
          <a:xfrm>
            <a:off x="268933" y="85590"/>
            <a:ext cx="4610100"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wrap="none" lIns="70910" tIns="8485" rIns="70910" bIns="8485" anchor="ctr" anchorCtr="0">
            <a:no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nSpc>
                <a:spcPct val="100000"/>
              </a:lnSpc>
              <a:spcBef>
                <a:spcPct val="0"/>
              </a:spcBef>
              <a:buNone/>
            </a:pPr>
            <a:r>
              <a:rPr lang="ja-JP" altLang="en-US" sz="32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本日のテーマ</a:t>
            </a:r>
          </a:p>
        </p:txBody>
      </p:sp>
      <p:sp>
        <p:nvSpPr>
          <p:cNvPr id="3" name="スライド番号プレースホルダー 2"/>
          <p:cNvSpPr>
            <a:spLocks noGrp="1"/>
          </p:cNvSpPr>
          <p:nvPr>
            <p:ph type="sldNum" sz="quarter" idx="12"/>
          </p:nvPr>
        </p:nvSpPr>
        <p:spPr/>
        <p:txBody>
          <a:bodyPr/>
          <a:lstStyle/>
          <a:p>
            <a:fld id="{3D9753B0-3E50-4523-BA08-32032CD16CB9}" type="slidenum">
              <a:rPr kumimoji="1" lang="ja-JP" altLang="en-US" smtClean="0"/>
              <a:t>1</a:t>
            </a:fld>
            <a:endParaRPr kumimoji="1" lang="ja-JP" altLang="en-US"/>
          </a:p>
        </p:txBody>
      </p:sp>
    </p:spTree>
    <p:extLst>
      <p:ext uri="{BB962C8B-B14F-4D97-AF65-F5344CB8AC3E}">
        <p14:creationId xmlns:p14="http://schemas.microsoft.com/office/powerpoint/2010/main" val="2171389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5"/>
          <p:cNvSpPr txBox="1">
            <a:spLocks noChangeArrowheads="1"/>
          </p:cNvSpPr>
          <p:nvPr/>
        </p:nvSpPr>
        <p:spPr bwMode="auto">
          <a:xfrm>
            <a:off x="0" y="0"/>
            <a:ext cx="5606573"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wrap="none" lIns="70910" tIns="8485" rIns="70910" bIns="8485" anchor="ctr" anchorCtr="0">
            <a:no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nSpc>
                <a:spcPct val="100000"/>
              </a:lnSpc>
              <a:spcBef>
                <a:spcPct val="0"/>
              </a:spcBef>
              <a:buNone/>
            </a:pPr>
            <a:r>
              <a:rPr lang="ja-JP" altLang="en-US" sz="32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年金の種類と受給要件について</a:t>
            </a:r>
          </a:p>
        </p:txBody>
      </p:sp>
      <p:sp>
        <p:nvSpPr>
          <p:cNvPr id="3" name="スライド番号プレースホルダー 2"/>
          <p:cNvSpPr>
            <a:spLocks noGrp="1"/>
          </p:cNvSpPr>
          <p:nvPr>
            <p:ph type="sldNum" sz="quarter" idx="12"/>
          </p:nvPr>
        </p:nvSpPr>
        <p:spPr/>
        <p:txBody>
          <a:bodyPr/>
          <a:lstStyle/>
          <a:p>
            <a:fld id="{3D9753B0-3E50-4523-BA08-32032CD16CB9}" type="slidenum">
              <a:rPr kumimoji="1" lang="ja-JP" altLang="en-US" smtClean="0"/>
              <a:t>2</a:t>
            </a:fld>
            <a:endParaRPr kumimoji="1" lang="ja-JP" altLang="en-US"/>
          </a:p>
        </p:txBody>
      </p:sp>
      <p:graphicFrame>
        <p:nvGraphicFramePr>
          <p:cNvPr id="2" name="表 1">
            <a:extLst>
              <a:ext uri="{FF2B5EF4-FFF2-40B4-BE49-F238E27FC236}">
                <a16:creationId xmlns:a16="http://schemas.microsoft.com/office/drawing/2014/main" id="{9E888264-F518-A603-E855-1E528FEF7175}"/>
              </a:ext>
            </a:extLst>
          </p:cNvPr>
          <p:cNvGraphicFramePr>
            <a:graphicFrameLocks noGrp="1"/>
          </p:cNvGraphicFramePr>
          <p:nvPr>
            <p:extLst>
              <p:ext uri="{D42A27DB-BD31-4B8C-83A1-F6EECF244321}">
                <p14:modId xmlns:p14="http://schemas.microsoft.com/office/powerpoint/2010/main" val="1622922914"/>
              </p:ext>
            </p:extLst>
          </p:nvPr>
        </p:nvGraphicFramePr>
        <p:xfrm>
          <a:off x="61784" y="779163"/>
          <a:ext cx="9020432" cy="5913120"/>
        </p:xfrm>
        <a:graphic>
          <a:graphicData uri="http://schemas.openxmlformats.org/drawingml/2006/table">
            <a:tbl>
              <a:tblPr firstRow="1" bandRow="1">
                <a:tableStyleId>{F5AB1C69-6EDB-4FF4-983F-18BD219EF322}</a:tableStyleId>
              </a:tblPr>
              <a:tblGrid>
                <a:gridCol w="2113005">
                  <a:extLst>
                    <a:ext uri="{9D8B030D-6E8A-4147-A177-3AD203B41FA5}">
                      <a16:colId xmlns:a16="http://schemas.microsoft.com/office/drawing/2014/main" val="4024662645"/>
                    </a:ext>
                  </a:extLst>
                </a:gridCol>
                <a:gridCol w="4151870">
                  <a:extLst>
                    <a:ext uri="{9D8B030D-6E8A-4147-A177-3AD203B41FA5}">
                      <a16:colId xmlns:a16="http://schemas.microsoft.com/office/drawing/2014/main" val="756934882"/>
                    </a:ext>
                  </a:extLst>
                </a:gridCol>
                <a:gridCol w="2755557">
                  <a:extLst>
                    <a:ext uri="{9D8B030D-6E8A-4147-A177-3AD203B41FA5}">
                      <a16:colId xmlns:a16="http://schemas.microsoft.com/office/drawing/2014/main" val="3241632107"/>
                    </a:ext>
                  </a:extLst>
                </a:gridCol>
              </a:tblGrid>
              <a:tr h="175680">
                <a:tc>
                  <a:txBody>
                    <a:bodyPr/>
                    <a:lstStyle/>
                    <a:p>
                      <a:pPr algn="ctr"/>
                      <a:r>
                        <a:rPr kumimoji="1" lang="ja-JP" altLang="en-US" dirty="0"/>
                        <a:t>種　類</a:t>
                      </a:r>
                    </a:p>
                  </a:txBody>
                  <a:tcPr anchor="ctr"/>
                </a:tc>
                <a:tc>
                  <a:txBody>
                    <a:bodyPr/>
                    <a:lstStyle/>
                    <a:p>
                      <a:pPr algn="ctr"/>
                      <a:r>
                        <a:rPr kumimoji="1" lang="ja-JP" altLang="en-US" dirty="0"/>
                        <a:t>年金額の決定方法等</a:t>
                      </a:r>
                    </a:p>
                  </a:txBody>
                  <a:tcPr anchor="ctr"/>
                </a:tc>
                <a:tc>
                  <a:txBody>
                    <a:bodyPr/>
                    <a:lstStyle/>
                    <a:p>
                      <a:pPr algn="ctr"/>
                      <a:r>
                        <a:rPr kumimoji="1" lang="ja-JP" altLang="en-US" dirty="0"/>
                        <a:t>支給開始年齢</a:t>
                      </a:r>
                    </a:p>
                  </a:txBody>
                  <a:tcPr anchor="ctr"/>
                </a:tc>
                <a:extLst>
                  <a:ext uri="{0D108BD9-81ED-4DB2-BD59-A6C34878D82A}">
                    <a16:rowId xmlns:a16="http://schemas.microsoft.com/office/drawing/2014/main" val="27287095"/>
                  </a:ext>
                </a:extLst>
              </a:tr>
              <a:tr h="175680">
                <a:tc>
                  <a:txBody>
                    <a:bodyPr/>
                    <a:lstStyle/>
                    <a:p>
                      <a:r>
                        <a:rPr kumimoji="1" lang="ja-JP" altLang="en-US" b="1" dirty="0">
                          <a:solidFill>
                            <a:srgbClr val="FF0000"/>
                          </a:solidFill>
                        </a:rPr>
                        <a:t>公的年金</a:t>
                      </a:r>
                    </a:p>
                  </a:txBody>
                  <a:tcPr anchor="ctr"/>
                </a:tc>
                <a:tc>
                  <a:txBody>
                    <a:bodyPr/>
                    <a:lstStyle/>
                    <a:p>
                      <a:endParaRPr kumimoji="1" lang="ja-JP" altLang="en-US"/>
                    </a:p>
                  </a:txBody>
                  <a:tcPr anchor="ctr"/>
                </a:tc>
                <a:tc>
                  <a:txBody>
                    <a:bodyPr/>
                    <a:lstStyle/>
                    <a:p>
                      <a:endParaRPr kumimoji="1" lang="ja-JP" altLang="en-US"/>
                    </a:p>
                  </a:txBody>
                  <a:tcPr anchor="ctr"/>
                </a:tc>
                <a:extLst>
                  <a:ext uri="{0D108BD9-81ED-4DB2-BD59-A6C34878D82A}">
                    <a16:rowId xmlns:a16="http://schemas.microsoft.com/office/drawing/2014/main" val="1398751575"/>
                  </a:ext>
                </a:extLst>
              </a:tr>
              <a:tr h="1141919">
                <a:tc>
                  <a:txBody>
                    <a:bodyPr/>
                    <a:lstStyle/>
                    <a:p>
                      <a:pPr algn="ctr"/>
                      <a:r>
                        <a:rPr kumimoji="1" lang="ja-JP" altLang="en-US" dirty="0"/>
                        <a:t>国民年金</a:t>
                      </a:r>
                    </a:p>
                  </a:txBody>
                  <a:tcPr anchor="ctr"/>
                </a:tc>
                <a:tc>
                  <a:txBody>
                    <a:bodyPr/>
                    <a:lstStyle/>
                    <a:p>
                      <a:pPr marL="185738" indent="-185738"/>
                      <a:r>
                        <a:rPr kumimoji="1" lang="ja-JP" altLang="en-US" dirty="0"/>
                        <a:t>・</a:t>
                      </a:r>
                      <a:r>
                        <a:rPr kumimoji="1" lang="en-US" altLang="ja-JP" dirty="0"/>
                        <a:t>20</a:t>
                      </a:r>
                      <a:r>
                        <a:rPr kumimoji="1" lang="ja-JP" altLang="en-US" dirty="0"/>
                        <a:t>～</a:t>
                      </a:r>
                      <a:r>
                        <a:rPr kumimoji="1" lang="en-US" altLang="ja-JP" dirty="0"/>
                        <a:t>60</a:t>
                      </a:r>
                      <a:r>
                        <a:rPr kumimoji="1" lang="ja-JP" altLang="en-US" dirty="0"/>
                        <a:t>歳までの厚生年金または国民年金加入期間</a:t>
                      </a:r>
                      <a:endParaRPr kumimoji="1" lang="en-US" altLang="ja-JP" dirty="0"/>
                    </a:p>
                    <a:p>
                      <a:pPr marL="185738" indent="-185738"/>
                      <a:endParaRPr kumimoji="1" lang="ja-JP" altLang="en-US" sz="800" dirty="0"/>
                    </a:p>
                    <a:p>
                      <a:pPr marL="185738" indent="-185738"/>
                      <a:r>
                        <a:rPr kumimoji="1" lang="ja-JP" altLang="en-US" dirty="0"/>
                        <a:t>・</a:t>
                      </a:r>
                      <a:r>
                        <a:rPr kumimoji="1" lang="en-US" altLang="ja-JP" dirty="0"/>
                        <a:t>40</a:t>
                      </a:r>
                      <a:r>
                        <a:rPr kumimoji="1" lang="ja-JP" altLang="en-US" dirty="0"/>
                        <a:t>年</a:t>
                      </a:r>
                      <a:r>
                        <a:rPr kumimoji="1" lang="en-US" altLang="ja-JP" dirty="0"/>
                        <a:t>(480</a:t>
                      </a:r>
                      <a:r>
                        <a:rPr kumimoji="1" lang="ja-JP" altLang="en-US" dirty="0"/>
                        <a:t>月</a:t>
                      </a:r>
                      <a:r>
                        <a:rPr kumimoji="1" lang="en-US" altLang="ja-JP" dirty="0"/>
                        <a:t>)</a:t>
                      </a:r>
                      <a:r>
                        <a:rPr kumimoji="1" lang="ja-JP" altLang="en-US" dirty="0"/>
                        <a:t>加入して</a:t>
                      </a:r>
                      <a:r>
                        <a:rPr kumimoji="1" lang="en-US" altLang="ja-JP" dirty="0"/>
                        <a:t>816,000</a:t>
                      </a:r>
                      <a:r>
                        <a:rPr kumimoji="1" lang="ja-JP" altLang="en-US" dirty="0"/>
                        <a:t>円</a:t>
                      </a:r>
                      <a:endParaRPr kumimoji="1" lang="en-US" altLang="ja-JP" dirty="0"/>
                    </a:p>
                    <a:p>
                      <a:pPr marL="185738" indent="-185738"/>
                      <a:endParaRPr kumimoji="1" lang="en-US" altLang="ja-JP" sz="800" dirty="0"/>
                    </a:p>
                    <a:p>
                      <a:r>
                        <a:rPr kumimoji="1" lang="ja-JP" altLang="en-US" dirty="0"/>
                        <a:t>・</a:t>
                      </a:r>
                      <a:r>
                        <a:rPr kumimoji="1" lang="en-US" altLang="ja-JP" dirty="0"/>
                        <a:t>40</a:t>
                      </a:r>
                      <a:r>
                        <a:rPr kumimoji="1" lang="ja-JP" altLang="en-US" dirty="0"/>
                        <a:t>年に満たない月分は減額</a:t>
                      </a:r>
                      <a:endParaRPr kumimoji="1" lang="en-US" altLang="ja-JP" dirty="0"/>
                    </a:p>
                    <a:p>
                      <a:endParaRPr kumimoji="1" lang="en-US" altLang="ja-JP" sz="800" dirty="0"/>
                    </a:p>
                    <a:p>
                      <a:pPr marL="185738" indent="-185738"/>
                      <a:r>
                        <a:rPr kumimoji="1" lang="ja-JP" altLang="en-US" dirty="0"/>
                        <a:t>・</a:t>
                      </a:r>
                      <a:r>
                        <a:rPr kumimoji="1" lang="en-US" altLang="ja-JP" dirty="0"/>
                        <a:t>60</a:t>
                      </a:r>
                      <a:r>
                        <a:rPr kumimoji="1" lang="ja-JP" altLang="en-US" dirty="0"/>
                        <a:t>～</a:t>
                      </a:r>
                      <a:r>
                        <a:rPr kumimoji="1" lang="en-US" altLang="ja-JP" dirty="0"/>
                        <a:t>65</a:t>
                      </a:r>
                      <a:r>
                        <a:rPr kumimoji="1" lang="ja-JP" altLang="en-US" dirty="0"/>
                        <a:t>歳に任意で国民年金に加入可能（被扶養配偶者等、保険料</a:t>
                      </a:r>
                      <a:r>
                        <a:rPr kumimoji="1" lang="en-US" altLang="ja-JP" dirty="0"/>
                        <a:t>:16,980</a:t>
                      </a:r>
                      <a:r>
                        <a:rPr kumimoji="1" lang="ja-JP" altLang="en-US" dirty="0"/>
                        <a:t>円</a:t>
                      </a:r>
                      <a:r>
                        <a:rPr kumimoji="1" lang="en-US" altLang="ja-JP" dirty="0"/>
                        <a:t>/</a:t>
                      </a:r>
                      <a:r>
                        <a:rPr kumimoji="1" lang="ja-JP" altLang="en-US" dirty="0"/>
                        <a:t>月）</a:t>
                      </a:r>
                    </a:p>
                  </a:txBody>
                  <a:tcPr anchor="ctr"/>
                </a:tc>
                <a:tc>
                  <a:txBody>
                    <a:bodyPr/>
                    <a:lstStyle/>
                    <a:p>
                      <a:r>
                        <a:rPr kumimoji="1" lang="en-US" altLang="ja-JP" dirty="0"/>
                        <a:t>65</a:t>
                      </a:r>
                      <a:r>
                        <a:rPr kumimoji="1" lang="ja-JP" altLang="en-US" dirty="0"/>
                        <a:t>歳の誕生日の翌月</a:t>
                      </a:r>
                      <a:endParaRPr kumimoji="1" lang="en-US" altLang="ja-JP" dirty="0"/>
                    </a:p>
                    <a:p>
                      <a:endParaRPr kumimoji="1" lang="en-US" altLang="ja-JP" dirty="0"/>
                    </a:p>
                    <a:p>
                      <a:pPr algn="ctr"/>
                      <a:r>
                        <a:rPr kumimoji="1" lang="ja-JP" altLang="en-US" dirty="0"/>
                        <a:t>男性</a:t>
                      </a:r>
                      <a:r>
                        <a:rPr kumimoji="1" lang="en-US" altLang="ja-JP" dirty="0"/>
                        <a:t>:S24.4.2</a:t>
                      </a:r>
                      <a:r>
                        <a:rPr kumimoji="1" lang="ja-JP" altLang="en-US" dirty="0"/>
                        <a:t>以降</a:t>
                      </a:r>
                      <a:endParaRPr kumimoji="1" lang="en-US" altLang="ja-JP" dirty="0"/>
                    </a:p>
                    <a:p>
                      <a:pPr algn="ctr"/>
                      <a:r>
                        <a:rPr kumimoji="1" lang="ja-JP" altLang="en-US" dirty="0"/>
                        <a:t>女性</a:t>
                      </a:r>
                      <a:r>
                        <a:rPr kumimoji="1" lang="en-US" altLang="ja-JP" dirty="0"/>
                        <a:t>:S29.4.2</a:t>
                      </a:r>
                      <a:r>
                        <a:rPr kumimoji="1" lang="ja-JP" altLang="en-US" dirty="0"/>
                        <a:t>以降</a:t>
                      </a:r>
                      <a:endParaRPr kumimoji="1" lang="en-US" altLang="ja-JP" dirty="0"/>
                    </a:p>
                  </a:txBody>
                  <a:tcPr anchor="ctr"/>
                </a:tc>
                <a:extLst>
                  <a:ext uri="{0D108BD9-81ED-4DB2-BD59-A6C34878D82A}">
                    <a16:rowId xmlns:a16="http://schemas.microsoft.com/office/drawing/2014/main" val="3059967230"/>
                  </a:ext>
                </a:extLst>
              </a:tr>
              <a:tr h="1156559">
                <a:tc>
                  <a:txBody>
                    <a:bodyPr/>
                    <a:lstStyle/>
                    <a:p>
                      <a:pPr algn="ctr"/>
                      <a:r>
                        <a:rPr kumimoji="1" lang="ja-JP" altLang="en-US" dirty="0"/>
                        <a:t>厚生年金</a:t>
                      </a:r>
                    </a:p>
                  </a:txBody>
                  <a:tcPr anchor="ctr"/>
                </a:tc>
                <a:tc>
                  <a:txBody>
                    <a:bodyPr/>
                    <a:lstStyle/>
                    <a:p>
                      <a:pPr marL="185738" indent="-185738"/>
                      <a:r>
                        <a:rPr kumimoji="1" lang="ja-JP" altLang="en-US" dirty="0"/>
                        <a:t>・就職～退職または</a:t>
                      </a:r>
                      <a:r>
                        <a:rPr kumimoji="1" lang="en-US" altLang="ja-JP" dirty="0"/>
                        <a:t>70</a:t>
                      </a:r>
                      <a:r>
                        <a:rPr kumimoji="1" lang="ja-JP" altLang="en-US" dirty="0"/>
                        <a:t>歳までの被保険者期間及び標準報酬月額により決定</a:t>
                      </a:r>
                    </a:p>
                    <a:p>
                      <a:pPr marL="185738" indent="-185738"/>
                      <a:endParaRPr kumimoji="1" lang="ja-JP" altLang="en-US" sz="800" dirty="0"/>
                    </a:p>
                    <a:p>
                      <a:pPr marL="185738" indent="-185738"/>
                      <a:r>
                        <a:rPr kumimoji="1" lang="ja-JP" altLang="en-US" dirty="0"/>
                        <a:t>・加給年金</a:t>
                      </a:r>
                      <a:r>
                        <a:rPr kumimoji="1" lang="en-US" altLang="ja-JP" dirty="0"/>
                        <a:t>(65</a:t>
                      </a:r>
                      <a:r>
                        <a:rPr kumimoji="1" lang="ja-JP" altLang="en-US" dirty="0"/>
                        <a:t>歳～。</a:t>
                      </a:r>
                      <a:r>
                        <a:rPr kumimoji="1" lang="en-US" altLang="ja-JP" dirty="0"/>
                        <a:t>65</a:t>
                      </a:r>
                      <a:r>
                        <a:rPr kumimoji="1" lang="ja-JP" altLang="en-US" dirty="0"/>
                        <a:t>歳未満かつ収入</a:t>
                      </a:r>
                      <a:r>
                        <a:rPr kumimoji="1" lang="en-US" altLang="ja-JP" dirty="0"/>
                        <a:t>850</a:t>
                      </a:r>
                      <a:r>
                        <a:rPr kumimoji="1" lang="ja-JP" altLang="en-US" dirty="0"/>
                        <a:t>万円未満の配偶者：</a:t>
                      </a:r>
                      <a:r>
                        <a:rPr kumimoji="1" lang="en-US" altLang="ja-JP" dirty="0"/>
                        <a:t>408,100</a:t>
                      </a:r>
                      <a:r>
                        <a:rPr kumimoji="1" lang="ja-JP" altLang="en-US" dirty="0"/>
                        <a:t>円）</a:t>
                      </a:r>
                      <a:endParaRPr kumimoji="1" lang="en-US" altLang="ja-JP" dirty="0"/>
                    </a:p>
                    <a:p>
                      <a:pPr marL="185738" indent="-185738"/>
                      <a:endParaRPr kumimoji="1" lang="ja-JP" altLang="en-US" sz="800" dirty="0"/>
                    </a:p>
                    <a:p>
                      <a:pPr marL="185738" indent="-185738"/>
                      <a:r>
                        <a:rPr kumimoji="1" lang="ja-JP" altLang="en-US" dirty="0"/>
                        <a:t>・国民年金が</a:t>
                      </a:r>
                      <a:r>
                        <a:rPr kumimoji="1" lang="en-US" altLang="ja-JP" dirty="0"/>
                        <a:t>40</a:t>
                      </a:r>
                      <a:r>
                        <a:rPr kumimoji="1" lang="ja-JP" altLang="en-US" dirty="0"/>
                        <a:t>年を満たない者が、</a:t>
                      </a:r>
                      <a:r>
                        <a:rPr kumimoji="1" lang="en-US" altLang="ja-JP" dirty="0"/>
                        <a:t>60</a:t>
                      </a:r>
                      <a:r>
                        <a:rPr kumimoji="1" lang="ja-JP" altLang="en-US" dirty="0"/>
                        <a:t>歳以降に満たない年数分厚生年金に加入することで、国民年金の減額相当額が厚生年金から支給される。</a:t>
                      </a:r>
                      <a:endParaRPr kumimoji="1" lang="en-US" altLang="ja-JP" dirty="0"/>
                    </a:p>
                    <a:p>
                      <a:pPr marL="185738" indent="-185738"/>
                      <a:r>
                        <a:rPr kumimoji="1" lang="ja-JP" altLang="en-US" dirty="0"/>
                        <a:t>　（経過的加算）</a:t>
                      </a:r>
                      <a:endParaRPr kumimoji="1" lang="en-US" altLang="ja-JP" dirty="0"/>
                    </a:p>
                  </a:txBody>
                  <a:tcPr anchor="ctr"/>
                </a:tc>
                <a:tc>
                  <a:txBody>
                    <a:bodyPr/>
                    <a:lstStyle/>
                    <a:p>
                      <a:r>
                        <a:rPr kumimoji="1" lang="ja-JP" altLang="en-US" dirty="0"/>
                        <a:t>男性　女性　開始年齢</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S30°</a:t>
                      </a:r>
                      <a:r>
                        <a:rPr kumimoji="1" lang="ja-JP" altLang="en-US" dirty="0"/>
                        <a:t>～　</a:t>
                      </a:r>
                      <a:r>
                        <a:rPr kumimoji="1" lang="en-US" altLang="ja-JP" dirty="0"/>
                        <a:t>35°</a:t>
                      </a:r>
                      <a:r>
                        <a:rPr kumimoji="1" lang="ja-JP" altLang="en-US" dirty="0"/>
                        <a:t>～　</a:t>
                      </a:r>
                      <a:r>
                        <a:rPr kumimoji="1" lang="en-US" altLang="ja-JP" dirty="0"/>
                        <a:t>62</a:t>
                      </a:r>
                      <a:r>
                        <a:rPr kumimoji="1" lang="ja-JP" altLang="en-US" dirty="0"/>
                        <a:t>歳</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S32°</a:t>
                      </a:r>
                      <a:r>
                        <a:rPr kumimoji="1" lang="ja-JP" altLang="en-US" dirty="0"/>
                        <a:t>～　</a:t>
                      </a:r>
                      <a:r>
                        <a:rPr kumimoji="1" lang="en-US" altLang="ja-JP" dirty="0"/>
                        <a:t>37°</a:t>
                      </a:r>
                      <a:r>
                        <a:rPr kumimoji="1" lang="ja-JP" altLang="en-US" dirty="0"/>
                        <a:t>～　</a:t>
                      </a:r>
                      <a:r>
                        <a:rPr kumimoji="1" lang="en-US" altLang="ja-JP" dirty="0"/>
                        <a:t>63</a:t>
                      </a:r>
                      <a:r>
                        <a:rPr kumimoji="1" lang="ja-JP" altLang="en-US" dirty="0"/>
                        <a:t>歳</a:t>
                      </a:r>
                    </a:p>
                    <a:p>
                      <a:r>
                        <a:rPr kumimoji="1" lang="en-US" altLang="ja-JP" dirty="0"/>
                        <a:t>S34°</a:t>
                      </a:r>
                      <a:r>
                        <a:rPr kumimoji="1" lang="ja-JP" altLang="en-US" dirty="0"/>
                        <a:t>～　</a:t>
                      </a:r>
                      <a:r>
                        <a:rPr kumimoji="1" lang="en-US" altLang="ja-JP" dirty="0"/>
                        <a:t>39°</a:t>
                      </a:r>
                      <a:r>
                        <a:rPr kumimoji="1" lang="ja-JP" altLang="en-US" dirty="0"/>
                        <a:t>～　</a:t>
                      </a:r>
                      <a:r>
                        <a:rPr kumimoji="1" lang="en-US" altLang="ja-JP" dirty="0"/>
                        <a:t>64</a:t>
                      </a:r>
                      <a:r>
                        <a:rPr kumimoji="1" lang="ja-JP" altLang="en-US" dirty="0"/>
                        <a:t>歳</a:t>
                      </a:r>
                    </a:p>
                    <a:p>
                      <a:r>
                        <a:rPr kumimoji="1" lang="en-US" altLang="ja-JP" dirty="0"/>
                        <a:t>S36°</a:t>
                      </a:r>
                      <a:r>
                        <a:rPr kumimoji="1" lang="ja-JP" altLang="en-US" dirty="0"/>
                        <a:t>～　</a:t>
                      </a:r>
                      <a:r>
                        <a:rPr kumimoji="1" lang="en-US" altLang="ja-JP" dirty="0"/>
                        <a:t>41°</a:t>
                      </a:r>
                      <a:r>
                        <a:rPr kumimoji="1" lang="ja-JP" altLang="en-US" dirty="0"/>
                        <a:t>～　</a:t>
                      </a:r>
                      <a:r>
                        <a:rPr kumimoji="1" lang="en-US" altLang="ja-JP" dirty="0"/>
                        <a:t>65</a:t>
                      </a:r>
                      <a:r>
                        <a:rPr kumimoji="1" lang="ja-JP" altLang="en-US" dirty="0"/>
                        <a:t>歳</a:t>
                      </a:r>
                      <a:endParaRPr kumimoji="1" lang="en-US" altLang="ja-JP" dirty="0"/>
                    </a:p>
                    <a:p>
                      <a:endParaRPr kumimoji="1" lang="en-US" altLang="ja-JP" sz="800" dirty="0"/>
                    </a:p>
                    <a:p>
                      <a:r>
                        <a:rPr kumimoji="1" lang="ja-JP" altLang="en-US" dirty="0"/>
                        <a:t>繰上げ、繰下げ支給の選択可能</a:t>
                      </a:r>
                    </a:p>
                  </a:txBody>
                  <a:tcPr anchor="ctr"/>
                </a:tc>
                <a:extLst>
                  <a:ext uri="{0D108BD9-81ED-4DB2-BD59-A6C34878D82A}">
                    <a16:rowId xmlns:a16="http://schemas.microsoft.com/office/drawing/2014/main" val="461357507"/>
                  </a:ext>
                </a:extLst>
              </a:tr>
            </a:tbl>
          </a:graphicData>
        </a:graphic>
      </p:graphicFrame>
    </p:spTree>
    <p:extLst>
      <p:ext uri="{BB962C8B-B14F-4D97-AF65-F5344CB8AC3E}">
        <p14:creationId xmlns:p14="http://schemas.microsoft.com/office/powerpoint/2010/main" val="3829324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5"/>
          <p:cNvSpPr txBox="1">
            <a:spLocks noChangeArrowheads="1"/>
          </p:cNvSpPr>
          <p:nvPr/>
        </p:nvSpPr>
        <p:spPr bwMode="auto">
          <a:xfrm>
            <a:off x="0" y="0"/>
            <a:ext cx="5606573"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wrap="none" lIns="70910" tIns="8485" rIns="70910" bIns="8485" anchor="ctr" anchorCtr="0">
            <a:no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nSpc>
                <a:spcPct val="100000"/>
              </a:lnSpc>
              <a:spcBef>
                <a:spcPct val="0"/>
              </a:spcBef>
              <a:buNone/>
            </a:pPr>
            <a:r>
              <a:rPr lang="ja-JP" altLang="en-US" sz="32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年金の種類と受給要件について</a:t>
            </a:r>
          </a:p>
        </p:txBody>
      </p:sp>
      <p:sp>
        <p:nvSpPr>
          <p:cNvPr id="3" name="スライド番号プレースホルダー 2"/>
          <p:cNvSpPr>
            <a:spLocks noGrp="1"/>
          </p:cNvSpPr>
          <p:nvPr>
            <p:ph type="sldNum" sz="quarter" idx="12"/>
          </p:nvPr>
        </p:nvSpPr>
        <p:spPr/>
        <p:txBody>
          <a:bodyPr/>
          <a:lstStyle/>
          <a:p>
            <a:fld id="{3D9753B0-3E50-4523-BA08-32032CD16CB9}" type="slidenum">
              <a:rPr kumimoji="1" lang="ja-JP" altLang="en-US" smtClean="0"/>
              <a:t>3</a:t>
            </a:fld>
            <a:endParaRPr kumimoji="1" lang="ja-JP" altLang="en-US"/>
          </a:p>
        </p:txBody>
      </p:sp>
      <p:graphicFrame>
        <p:nvGraphicFramePr>
          <p:cNvPr id="2" name="表 1">
            <a:extLst>
              <a:ext uri="{FF2B5EF4-FFF2-40B4-BE49-F238E27FC236}">
                <a16:creationId xmlns:a16="http://schemas.microsoft.com/office/drawing/2014/main" id="{9E888264-F518-A603-E855-1E528FEF7175}"/>
              </a:ext>
            </a:extLst>
          </p:cNvPr>
          <p:cNvGraphicFramePr>
            <a:graphicFrameLocks noGrp="1"/>
          </p:cNvGraphicFramePr>
          <p:nvPr>
            <p:extLst>
              <p:ext uri="{D42A27DB-BD31-4B8C-83A1-F6EECF244321}">
                <p14:modId xmlns:p14="http://schemas.microsoft.com/office/powerpoint/2010/main" val="3826608684"/>
              </p:ext>
            </p:extLst>
          </p:nvPr>
        </p:nvGraphicFramePr>
        <p:xfrm>
          <a:off x="37070" y="779162"/>
          <a:ext cx="9045146" cy="5709505"/>
        </p:xfrm>
        <a:graphic>
          <a:graphicData uri="http://schemas.openxmlformats.org/drawingml/2006/table">
            <a:tbl>
              <a:tblPr firstRow="1" bandRow="1">
                <a:tableStyleId>{F5AB1C69-6EDB-4FF4-983F-18BD219EF322}</a:tableStyleId>
              </a:tblPr>
              <a:tblGrid>
                <a:gridCol w="2137719">
                  <a:extLst>
                    <a:ext uri="{9D8B030D-6E8A-4147-A177-3AD203B41FA5}">
                      <a16:colId xmlns:a16="http://schemas.microsoft.com/office/drawing/2014/main" val="4024662645"/>
                    </a:ext>
                  </a:extLst>
                </a:gridCol>
                <a:gridCol w="4151870">
                  <a:extLst>
                    <a:ext uri="{9D8B030D-6E8A-4147-A177-3AD203B41FA5}">
                      <a16:colId xmlns:a16="http://schemas.microsoft.com/office/drawing/2014/main" val="756934882"/>
                    </a:ext>
                  </a:extLst>
                </a:gridCol>
                <a:gridCol w="2755557">
                  <a:extLst>
                    <a:ext uri="{9D8B030D-6E8A-4147-A177-3AD203B41FA5}">
                      <a16:colId xmlns:a16="http://schemas.microsoft.com/office/drawing/2014/main" val="3241632107"/>
                    </a:ext>
                  </a:extLst>
                </a:gridCol>
              </a:tblGrid>
              <a:tr h="387084">
                <a:tc>
                  <a:txBody>
                    <a:bodyPr/>
                    <a:lstStyle/>
                    <a:p>
                      <a:pPr algn="ctr"/>
                      <a:r>
                        <a:rPr kumimoji="1" lang="ja-JP" altLang="en-US" dirty="0"/>
                        <a:t>種　類</a:t>
                      </a:r>
                    </a:p>
                  </a:txBody>
                  <a:tcPr anchor="ctr"/>
                </a:tc>
                <a:tc>
                  <a:txBody>
                    <a:bodyPr/>
                    <a:lstStyle/>
                    <a:p>
                      <a:pPr algn="ctr"/>
                      <a:r>
                        <a:rPr kumimoji="1" lang="ja-JP" altLang="en-US" dirty="0"/>
                        <a:t>年金額の決定方法等</a:t>
                      </a:r>
                    </a:p>
                  </a:txBody>
                  <a:tcPr anchor="ctr"/>
                </a:tc>
                <a:tc>
                  <a:txBody>
                    <a:bodyPr/>
                    <a:lstStyle/>
                    <a:p>
                      <a:pPr algn="ctr"/>
                      <a:r>
                        <a:rPr kumimoji="1" lang="ja-JP" altLang="en-US" dirty="0"/>
                        <a:t>支給開始年齢</a:t>
                      </a:r>
                    </a:p>
                  </a:txBody>
                  <a:tcPr anchor="ctr"/>
                </a:tc>
                <a:extLst>
                  <a:ext uri="{0D108BD9-81ED-4DB2-BD59-A6C34878D82A}">
                    <a16:rowId xmlns:a16="http://schemas.microsoft.com/office/drawing/2014/main" val="27287095"/>
                  </a:ext>
                </a:extLst>
              </a:tr>
              <a:tr h="387084">
                <a:tc>
                  <a:txBody>
                    <a:bodyPr/>
                    <a:lstStyle/>
                    <a:p>
                      <a:r>
                        <a:rPr kumimoji="1" lang="ja-JP" altLang="en-US" b="1" dirty="0">
                          <a:solidFill>
                            <a:srgbClr val="FF0000"/>
                          </a:solidFill>
                        </a:rPr>
                        <a:t>企業年金</a:t>
                      </a:r>
                    </a:p>
                  </a:txBody>
                  <a:tcPr anchor="ctr"/>
                </a:tc>
                <a:tc>
                  <a:txBody>
                    <a:bodyPr/>
                    <a:lstStyle/>
                    <a:p>
                      <a:endParaRPr kumimoji="1" lang="ja-JP" altLang="en-US"/>
                    </a:p>
                  </a:txBody>
                  <a:tcPr anchor="ctr"/>
                </a:tc>
                <a:tc>
                  <a:txBody>
                    <a:bodyPr/>
                    <a:lstStyle/>
                    <a:p>
                      <a:endParaRPr kumimoji="1" lang="ja-JP" altLang="en-US"/>
                    </a:p>
                  </a:txBody>
                  <a:tcPr anchor="ctr"/>
                </a:tc>
                <a:extLst>
                  <a:ext uri="{0D108BD9-81ED-4DB2-BD59-A6C34878D82A}">
                    <a16:rowId xmlns:a16="http://schemas.microsoft.com/office/drawing/2014/main" val="1398751575"/>
                  </a:ext>
                </a:extLst>
              </a:tr>
              <a:tr h="1548341">
                <a:tc>
                  <a:txBody>
                    <a:bodyPr/>
                    <a:lstStyle/>
                    <a:p>
                      <a:pPr algn="ctr"/>
                      <a:r>
                        <a:rPr kumimoji="1" lang="en-US" altLang="ja-JP" dirty="0"/>
                        <a:t>NTT</a:t>
                      </a:r>
                      <a:r>
                        <a:rPr kumimoji="1" lang="ja-JP" altLang="en-US" dirty="0"/>
                        <a:t>企業年金基金</a:t>
                      </a:r>
                    </a:p>
                  </a:txBody>
                  <a:tcPr anchor="ctr"/>
                </a:tc>
                <a:tc>
                  <a:txBody>
                    <a:bodyPr/>
                    <a:lstStyle/>
                    <a:p>
                      <a:pPr marL="185738" indent="-185738"/>
                      <a:r>
                        <a:rPr kumimoji="1" lang="ja-JP" altLang="en-US" dirty="0"/>
                        <a:t>・</a:t>
                      </a:r>
                      <a:r>
                        <a:rPr kumimoji="1" lang="en-US" altLang="ja-JP" dirty="0"/>
                        <a:t>NTT</a:t>
                      </a:r>
                      <a:r>
                        <a:rPr kumimoji="1" lang="ja-JP" altLang="en-US" dirty="0"/>
                        <a:t>企業年金基金適用会社在職期間及び標準報酬月額</a:t>
                      </a:r>
                    </a:p>
                  </a:txBody>
                  <a:tcPr anchor="ctr"/>
                </a:tc>
                <a:tc>
                  <a:txBody>
                    <a:bodyPr/>
                    <a:lstStyle/>
                    <a:p>
                      <a:r>
                        <a:rPr kumimoji="1" lang="ja-JP" altLang="en-US" dirty="0"/>
                        <a:t>・第</a:t>
                      </a:r>
                      <a:r>
                        <a:rPr kumimoji="1" lang="en-US" altLang="ja-JP" dirty="0"/>
                        <a:t>1</a:t>
                      </a:r>
                      <a:r>
                        <a:rPr kumimoji="1" lang="ja-JP" altLang="en-US" dirty="0"/>
                        <a:t>標準年金</a:t>
                      </a:r>
                    </a:p>
                    <a:p>
                      <a:r>
                        <a:rPr kumimoji="1" lang="ja-JP" altLang="en-US" dirty="0"/>
                        <a:t>　●厚生年金受給開始</a:t>
                      </a:r>
                    </a:p>
                    <a:p>
                      <a:r>
                        <a:rPr kumimoji="1" lang="ja-JP" altLang="en-US" dirty="0"/>
                        <a:t>・第</a:t>
                      </a:r>
                      <a:r>
                        <a:rPr kumimoji="1" lang="en-US" altLang="ja-JP" dirty="0"/>
                        <a:t>2</a:t>
                      </a:r>
                      <a:r>
                        <a:rPr kumimoji="1" lang="ja-JP" altLang="en-US" dirty="0"/>
                        <a:t>標準年金</a:t>
                      </a:r>
                    </a:p>
                    <a:p>
                      <a:r>
                        <a:rPr kumimoji="1" lang="ja-JP" altLang="en-US" dirty="0"/>
                        <a:t>　　</a:t>
                      </a:r>
                      <a:r>
                        <a:rPr kumimoji="1" lang="en-US" altLang="ja-JP" dirty="0"/>
                        <a:t>60</a:t>
                      </a:r>
                      <a:r>
                        <a:rPr kumimoji="1" lang="ja-JP" altLang="en-US" dirty="0"/>
                        <a:t>歳以降で基金脱退</a:t>
                      </a:r>
                    </a:p>
                    <a:p>
                      <a:r>
                        <a:rPr kumimoji="1" lang="ja-JP" altLang="en-US" dirty="0"/>
                        <a:t>　　または</a:t>
                      </a:r>
                      <a:r>
                        <a:rPr kumimoji="1" lang="en-US" altLang="ja-JP" dirty="0"/>
                        <a:t>65</a:t>
                      </a:r>
                      <a:r>
                        <a:rPr kumimoji="1" lang="ja-JP" altLang="en-US" dirty="0"/>
                        <a:t>歳</a:t>
                      </a:r>
                    </a:p>
                  </a:txBody>
                  <a:tcPr anchor="ctr"/>
                </a:tc>
                <a:extLst>
                  <a:ext uri="{0D108BD9-81ED-4DB2-BD59-A6C34878D82A}">
                    <a16:rowId xmlns:a16="http://schemas.microsoft.com/office/drawing/2014/main" val="3059967230"/>
                  </a:ext>
                </a:extLst>
              </a:tr>
              <a:tr h="1838655">
                <a:tc>
                  <a:txBody>
                    <a:bodyPr/>
                    <a:lstStyle/>
                    <a:p>
                      <a:pPr algn="ctr"/>
                      <a:r>
                        <a:rPr kumimoji="1" lang="en-US" altLang="ja-JP" dirty="0"/>
                        <a:t>NTT</a:t>
                      </a:r>
                      <a:r>
                        <a:rPr kumimoji="1" lang="ja-JP" altLang="en-US" dirty="0"/>
                        <a:t>グループ</a:t>
                      </a:r>
                    </a:p>
                    <a:p>
                      <a:pPr algn="ctr"/>
                      <a:r>
                        <a:rPr kumimoji="1" lang="ja-JP" altLang="en-US" dirty="0"/>
                        <a:t>規約型企業年金</a:t>
                      </a:r>
                    </a:p>
                  </a:txBody>
                  <a:tcPr anchor="ctr"/>
                </a:tc>
                <a:tc>
                  <a:txBody>
                    <a:bodyPr/>
                    <a:lstStyle/>
                    <a:p>
                      <a:pPr marL="185738" indent="-185738"/>
                      <a:r>
                        <a:rPr kumimoji="1" lang="ja-JP" altLang="en-US" dirty="0"/>
                        <a:t>・</a:t>
                      </a:r>
                      <a:r>
                        <a:rPr kumimoji="1" lang="en-US" altLang="ja-JP" dirty="0"/>
                        <a:t>50</a:t>
                      </a:r>
                      <a:r>
                        <a:rPr kumimoji="1" lang="ja-JP" altLang="en-US" dirty="0"/>
                        <a:t>歳以上、</a:t>
                      </a:r>
                      <a:r>
                        <a:rPr kumimoji="1" lang="en-US" altLang="ja-JP" dirty="0"/>
                        <a:t>NTT</a:t>
                      </a:r>
                      <a:r>
                        <a:rPr kumimoji="1" lang="ja-JP" altLang="en-US" dirty="0"/>
                        <a:t>勤続</a:t>
                      </a:r>
                      <a:r>
                        <a:rPr kumimoji="1" lang="en-US" altLang="ja-JP" dirty="0"/>
                        <a:t>20</a:t>
                      </a:r>
                      <a:r>
                        <a:rPr kumimoji="1" lang="ja-JP" altLang="en-US" dirty="0"/>
                        <a:t>年以上</a:t>
                      </a:r>
                    </a:p>
                    <a:p>
                      <a:pPr marL="185738" indent="-185738"/>
                      <a:r>
                        <a:rPr kumimoji="1" lang="ja-JP" altLang="en-US" dirty="0"/>
                        <a:t>・</a:t>
                      </a:r>
                      <a:r>
                        <a:rPr kumimoji="1" lang="en-US" altLang="ja-JP" dirty="0"/>
                        <a:t>2014</a:t>
                      </a:r>
                      <a:r>
                        <a:rPr kumimoji="1" lang="ja-JP" altLang="en-US" dirty="0"/>
                        <a:t>年</a:t>
                      </a:r>
                      <a:r>
                        <a:rPr kumimoji="1" lang="en-US" altLang="ja-JP" dirty="0"/>
                        <a:t>3</a:t>
                      </a:r>
                      <a:r>
                        <a:rPr kumimoji="1" lang="ja-JP" altLang="en-US" dirty="0"/>
                        <a:t>月までの退職手当積立金の</a:t>
                      </a:r>
                      <a:r>
                        <a:rPr kumimoji="1" lang="en-US" altLang="ja-JP" dirty="0"/>
                        <a:t>28%</a:t>
                      </a:r>
                      <a:r>
                        <a:rPr kumimoji="1" lang="ja-JP" altLang="en-US" dirty="0"/>
                        <a:t>を年金原資</a:t>
                      </a:r>
                    </a:p>
                    <a:p>
                      <a:pPr marL="185738" indent="-185738"/>
                      <a:r>
                        <a:rPr kumimoji="1" lang="ja-JP" altLang="en-US" dirty="0"/>
                        <a:t>・全額または一部を一時金にできる</a:t>
                      </a:r>
                      <a:endParaRPr kumimoji="1" lang="en-US" altLang="ja-JP" dirty="0"/>
                    </a:p>
                    <a:p>
                      <a:pPr marL="185738" indent="-185738"/>
                      <a:r>
                        <a:rPr kumimoji="1" lang="ja-JP" altLang="en-US" dirty="0"/>
                        <a:t>・支給期間は</a:t>
                      </a:r>
                      <a:r>
                        <a:rPr kumimoji="1" lang="en-US" altLang="ja-JP" dirty="0"/>
                        <a:t>10</a:t>
                      </a:r>
                      <a:r>
                        <a:rPr kumimoji="1" lang="ja-JP" altLang="en-US" dirty="0"/>
                        <a:t>年、</a:t>
                      </a:r>
                      <a:r>
                        <a:rPr kumimoji="1" lang="en-US" altLang="ja-JP" dirty="0"/>
                        <a:t>15</a:t>
                      </a:r>
                      <a:r>
                        <a:rPr kumimoji="1" lang="ja-JP" altLang="en-US" dirty="0"/>
                        <a:t>年、</a:t>
                      </a:r>
                      <a:r>
                        <a:rPr kumimoji="1" lang="en-US" altLang="ja-JP" dirty="0"/>
                        <a:t>20</a:t>
                      </a:r>
                      <a:r>
                        <a:rPr kumimoji="1" lang="ja-JP" altLang="en-US" dirty="0"/>
                        <a:t>年</a:t>
                      </a:r>
                    </a:p>
                    <a:p>
                      <a:pPr marL="185738" indent="-185738"/>
                      <a:r>
                        <a:rPr kumimoji="1" lang="ja-JP" altLang="en-US" dirty="0"/>
                        <a:t>　　</a:t>
                      </a:r>
                      <a:r>
                        <a:rPr kumimoji="1" lang="en-US" altLang="ja-JP" dirty="0"/>
                        <a:t>(80</a:t>
                      </a:r>
                      <a:r>
                        <a:rPr kumimoji="1" lang="ja-JP" altLang="en-US" dirty="0"/>
                        <a:t>歳までに支給終了する設定</a:t>
                      </a:r>
                      <a:r>
                        <a:rPr kumimoji="1" lang="en-US" altLang="ja-JP" dirty="0"/>
                        <a:t>)</a:t>
                      </a:r>
                    </a:p>
                  </a:txBody>
                  <a:tcPr anchor="ctr"/>
                </a:tc>
                <a:tc>
                  <a:txBody>
                    <a:bodyPr/>
                    <a:lstStyle/>
                    <a:p>
                      <a:r>
                        <a:rPr kumimoji="1" lang="ja-JP" altLang="en-US" dirty="0"/>
                        <a:t>・退職後</a:t>
                      </a:r>
                    </a:p>
                    <a:p>
                      <a:r>
                        <a:rPr kumimoji="1" lang="ja-JP" altLang="en-US" dirty="0"/>
                        <a:t>・</a:t>
                      </a:r>
                      <a:r>
                        <a:rPr kumimoji="1" lang="en-US" altLang="ja-JP" dirty="0"/>
                        <a:t>10</a:t>
                      </a:r>
                      <a:r>
                        <a:rPr kumimoji="1" lang="ja-JP" altLang="en-US" dirty="0"/>
                        <a:t>年かつ</a:t>
                      </a:r>
                      <a:r>
                        <a:rPr kumimoji="1" lang="en-US" altLang="ja-JP" dirty="0"/>
                        <a:t>65</a:t>
                      </a:r>
                      <a:r>
                        <a:rPr kumimoji="1" lang="ja-JP" altLang="en-US" dirty="0"/>
                        <a:t>歳まで据え　</a:t>
                      </a:r>
                    </a:p>
                    <a:p>
                      <a:r>
                        <a:rPr kumimoji="1" lang="ja-JP" altLang="en-US" dirty="0"/>
                        <a:t>　置きできる</a:t>
                      </a:r>
                    </a:p>
                  </a:txBody>
                  <a:tcPr anchor="ctr"/>
                </a:tc>
                <a:extLst>
                  <a:ext uri="{0D108BD9-81ED-4DB2-BD59-A6C34878D82A}">
                    <a16:rowId xmlns:a16="http://schemas.microsoft.com/office/drawing/2014/main" val="461357507"/>
                  </a:ext>
                </a:extLst>
              </a:tr>
              <a:tr h="1548341">
                <a:tc>
                  <a:txBody>
                    <a:bodyPr/>
                    <a:lstStyle/>
                    <a:p>
                      <a:pPr algn="ctr"/>
                      <a:r>
                        <a:rPr kumimoji="1" lang="en-US" altLang="ja-JP" dirty="0"/>
                        <a:t>NTT</a:t>
                      </a:r>
                      <a:r>
                        <a:rPr kumimoji="1" lang="ja-JP" altLang="en-US" dirty="0"/>
                        <a:t>グループ</a:t>
                      </a:r>
                      <a:endParaRPr kumimoji="1" lang="en-US" altLang="ja-JP" dirty="0"/>
                    </a:p>
                    <a:p>
                      <a:pPr algn="ctr"/>
                      <a:r>
                        <a:rPr kumimoji="1" lang="ja-JP" altLang="en-US" dirty="0"/>
                        <a:t>確定拠出年金</a:t>
                      </a:r>
                    </a:p>
                  </a:txBody>
                  <a:tcPr anchor="ctr"/>
                </a:tc>
                <a:tc>
                  <a:txBody>
                    <a:bodyPr/>
                    <a:lstStyle/>
                    <a:p>
                      <a:r>
                        <a:rPr kumimoji="1" lang="ja-JP" altLang="en-US" dirty="0"/>
                        <a:t>・</a:t>
                      </a:r>
                      <a:r>
                        <a:rPr kumimoji="1" lang="en-US" altLang="ja-JP" dirty="0"/>
                        <a:t>NTT(</a:t>
                      </a:r>
                      <a:r>
                        <a:rPr kumimoji="1" lang="ja-JP" altLang="en-US" dirty="0"/>
                        <a:t>企業</a:t>
                      </a:r>
                      <a:r>
                        <a:rPr kumimoji="1" lang="en-US" altLang="ja-JP" dirty="0"/>
                        <a:t>)DC</a:t>
                      </a:r>
                    </a:p>
                    <a:p>
                      <a:r>
                        <a:rPr kumimoji="1" lang="ja-JP" altLang="en-US" dirty="0"/>
                        <a:t>・</a:t>
                      </a:r>
                      <a:r>
                        <a:rPr kumimoji="1" lang="en-US" altLang="ja-JP" dirty="0"/>
                        <a:t>2014</a:t>
                      </a:r>
                      <a:r>
                        <a:rPr kumimoji="1" lang="ja-JP" altLang="en-US" dirty="0"/>
                        <a:t>年</a:t>
                      </a:r>
                      <a:r>
                        <a:rPr kumimoji="1" lang="en-US" altLang="ja-JP" dirty="0"/>
                        <a:t>4</a:t>
                      </a:r>
                      <a:r>
                        <a:rPr kumimoji="1" lang="ja-JP" altLang="en-US" dirty="0"/>
                        <a:t>月以降の退職手当積立金の</a:t>
                      </a:r>
                      <a:r>
                        <a:rPr kumimoji="1" lang="en-US" altLang="ja-JP" dirty="0"/>
                        <a:t>28%(2023.4</a:t>
                      </a:r>
                      <a:r>
                        <a:rPr kumimoji="1" lang="ja-JP" altLang="en-US" dirty="0"/>
                        <a:t>～</a:t>
                      </a:r>
                      <a:r>
                        <a:rPr kumimoji="1" lang="en-US" altLang="ja-JP" dirty="0"/>
                        <a:t>35%)</a:t>
                      </a:r>
                      <a:r>
                        <a:rPr kumimoji="1" lang="ja-JP" altLang="en-US" dirty="0"/>
                        <a:t>を年金原資</a:t>
                      </a:r>
                      <a:endParaRPr kumimoji="1" lang="en-US" altLang="ja-JP" dirty="0"/>
                    </a:p>
                    <a:p>
                      <a:pPr marL="185738" indent="-185738"/>
                      <a:r>
                        <a:rPr kumimoji="1" lang="ja-JP" altLang="en-US" dirty="0"/>
                        <a:t>・年金額は配分指定による運用状況による</a:t>
                      </a:r>
                      <a:endParaRPr kumimoji="1" lang="en-US" altLang="ja-JP" dirty="0"/>
                    </a:p>
                  </a:txBody>
                  <a:tcPr anchor="ctr"/>
                </a:tc>
                <a:tc>
                  <a:txBody>
                    <a:bodyPr/>
                    <a:lstStyle/>
                    <a:p>
                      <a:pPr marL="185738" indent="-185738"/>
                      <a:r>
                        <a:rPr kumimoji="1" lang="ja-JP" altLang="en-US" dirty="0"/>
                        <a:t>・</a:t>
                      </a:r>
                      <a:r>
                        <a:rPr kumimoji="1" lang="en-US" altLang="ja-JP" dirty="0"/>
                        <a:t>60</a:t>
                      </a:r>
                      <a:r>
                        <a:rPr kumimoji="1" lang="ja-JP" altLang="en-US" dirty="0"/>
                        <a:t>歳以降、積立年数による</a:t>
                      </a:r>
                    </a:p>
                  </a:txBody>
                  <a:tcPr anchor="ctr"/>
                </a:tc>
                <a:extLst>
                  <a:ext uri="{0D108BD9-81ED-4DB2-BD59-A6C34878D82A}">
                    <a16:rowId xmlns:a16="http://schemas.microsoft.com/office/drawing/2014/main" val="2641676905"/>
                  </a:ext>
                </a:extLst>
              </a:tr>
            </a:tbl>
          </a:graphicData>
        </a:graphic>
      </p:graphicFrame>
      <p:sp>
        <p:nvSpPr>
          <p:cNvPr id="4" name="テキスト ボックス 3">
            <a:extLst>
              <a:ext uri="{FF2B5EF4-FFF2-40B4-BE49-F238E27FC236}">
                <a16:creationId xmlns:a16="http://schemas.microsoft.com/office/drawing/2014/main" id="{29A548F9-8506-38EC-3C6B-EB6BCBF8733B}"/>
              </a:ext>
            </a:extLst>
          </p:cNvPr>
          <p:cNvSpPr txBox="1"/>
          <p:nvPr/>
        </p:nvSpPr>
        <p:spPr>
          <a:xfrm>
            <a:off x="95516" y="6492875"/>
            <a:ext cx="8928254" cy="369332"/>
          </a:xfrm>
          <a:prstGeom prst="rect">
            <a:avLst/>
          </a:prstGeom>
          <a:noFill/>
        </p:spPr>
        <p:txBody>
          <a:bodyPr wrap="square" rtlCol="0">
            <a:spAutoFit/>
          </a:bodyPr>
          <a:lstStyle/>
          <a:p>
            <a:r>
              <a:rPr kumimoji="1" lang="ja-JP" altLang="en-US" dirty="0"/>
              <a:t>以上のほか「私的年金」には、相互扶助部年金、ひろがり、財形年金等があります。</a:t>
            </a:r>
          </a:p>
        </p:txBody>
      </p:sp>
    </p:spTree>
    <p:extLst>
      <p:ext uri="{BB962C8B-B14F-4D97-AF65-F5344CB8AC3E}">
        <p14:creationId xmlns:p14="http://schemas.microsoft.com/office/powerpoint/2010/main" val="3829909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0" y="74728"/>
            <a:ext cx="7545768"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wrap="none" lIns="70910" tIns="8485" rIns="70910" bIns="8485" anchor="ctr" anchorCtr="0">
            <a:no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nSpc>
                <a:spcPct val="100000"/>
              </a:lnSpc>
              <a:spcBef>
                <a:spcPct val="0"/>
              </a:spcBef>
              <a:buNone/>
            </a:pPr>
            <a:r>
              <a:rPr lang="ja-JP" altLang="en-US" sz="3200" dirty="0">
                <a:solidFill>
                  <a:srgbClr val="444D26"/>
                </a:solidFill>
                <a:latin typeface="Meiryo UI" panose="020B0604030504040204" pitchFamily="50" charset="-128"/>
                <a:ea typeface="Meiryo UI" panose="020B0604030504040204" pitchFamily="50" charset="-128"/>
                <a:cs typeface="Meiryo UI" panose="020B0604030504040204" pitchFamily="50" charset="-128"/>
              </a:rPr>
              <a:t>年金の支給開始の繰上げ</a:t>
            </a:r>
            <a:endParaRPr lang="ja-JP" altLang="en-US" sz="1800" dirty="0">
              <a:solidFill>
                <a:srgbClr val="444D26"/>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スライド番号プレースホルダー 4"/>
          <p:cNvSpPr>
            <a:spLocks noGrp="1"/>
          </p:cNvSpPr>
          <p:nvPr>
            <p:ph type="sldNum" sz="quarter" idx="12"/>
          </p:nvPr>
        </p:nvSpPr>
        <p:spPr>
          <a:xfrm>
            <a:off x="7086600" y="6538595"/>
            <a:ext cx="2057400" cy="365125"/>
          </a:xfrm>
        </p:spPr>
        <p:txBody>
          <a:bodyPr/>
          <a:lstStyle/>
          <a:p>
            <a:fld id="{3D9753B0-3E50-4523-BA08-32032CD16CB9}" type="slidenum">
              <a:rPr kumimoji="1" lang="ja-JP" altLang="en-US" smtClean="0"/>
              <a:t>4</a:t>
            </a:fld>
            <a:endParaRPr kumimoji="1" lang="ja-JP" altLang="en-US"/>
          </a:p>
        </p:txBody>
      </p:sp>
      <p:sp>
        <p:nvSpPr>
          <p:cNvPr id="16" name="正方形/長方形 15"/>
          <p:cNvSpPr/>
          <p:nvPr/>
        </p:nvSpPr>
        <p:spPr>
          <a:xfrm>
            <a:off x="129680" y="705079"/>
            <a:ext cx="8209776" cy="523220"/>
          </a:xfrm>
          <a:prstGeom prst="rect">
            <a:avLst/>
          </a:prstGeom>
        </p:spPr>
        <p:txBody>
          <a:bodyPr wrap="square">
            <a:spAutoFit/>
          </a:bodyPr>
          <a:lstStyle/>
          <a:p>
            <a:pPr>
              <a:spcBef>
                <a:spcPct val="50000"/>
              </a:spcBef>
            </a:pPr>
            <a:r>
              <a:rPr lang="ja-JP" altLang="en-US" sz="2800" dirty="0">
                <a:solidFill>
                  <a:srgbClr val="0066FF"/>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a:solidFill>
                  <a:srgbClr val="0066FF"/>
                </a:solidFill>
                <a:latin typeface="Meiryo UI" panose="020B0604030504040204" pitchFamily="50" charset="-128"/>
                <a:ea typeface="Meiryo UI" panose="020B0604030504040204" pitchFamily="50" charset="-128"/>
                <a:cs typeface="Meiryo UI" panose="020B0604030504040204" pitchFamily="50" charset="-128"/>
              </a:rPr>
              <a:t>支給開始時期を繰上げて早く受給できます</a:t>
            </a:r>
            <a:endParaRPr lang="ja-JP" altLang="en-US" sz="2800" dirty="0">
              <a:solidFill>
                <a:srgbClr val="0066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480069" y="1266100"/>
            <a:ext cx="8628763" cy="5609484"/>
          </a:xfrm>
          <a:prstGeom prst="rect">
            <a:avLst/>
          </a:prstGeom>
          <a:noFill/>
        </p:spPr>
        <p:txBody>
          <a:bodyPr wrap="square" rtlCol="0">
            <a:spAutoFit/>
          </a:bodyPr>
          <a:lstStyle/>
          <a:p>
            <a:pPr marL="457200" indent="-457200">
              <a:lnSpc>
                <a:spcPts val="2200"/>
              </a:lnSpc>
              <a:spcBef>
                <a:spcPct val="50000"/>
              </a:spcBef>
              <a:buAutoNum type="arabicParenBoth"/>
            </a:pP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①老齢厚生年金、②老齢基礎年金、③</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NTT</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企業年金基金</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標準年金</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 を全てセットで </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単独の繰上げは不可</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spcBef>
                <a:spcPct val="50000"/>
              </a:spcBef>
            </a:pP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(2) </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繰上げ１ヵ月あたり </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0.4</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％減額</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第一標準年金は▲</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0.5</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p>
          <a:p>
            <a:pPr marL="542925" algn="r">
              <a:lnSpc>
                <a:spcPts val="2200"/>
              </a:lnSpc>
              <a:spcBef>
                <a:spcPct val="50000"/>
              </a:spcBef>
            </a:pP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(2022.3.31</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までに</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60</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歳になった者は▲</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0.5%)</a:t>
            </a:r>
          </a:p>
          <a:p>
            <a:pPr>
              <a:lnSpc>
                <a:spcPts val="2200"/>
              </a:lnSpc>
              <a:spcBef>
                <a:spcPct val="50000"/>
              </a:spcBef>
            </a:pP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(3) </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減額された支給率は生涯変わらず</a:t>
            </a:r>
            <a:endParaRPr lang="ja-JP" altLang="en-US" sz="20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spcBef>
                <a:spcPct val="50000"/>
              </a:spcBef>
            </a:pPr>
            <a:endPar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spcBef>
                <a:spcPct val="50000"/>
              </a:spcBef>
            </a:pPr>
            <a:r>
              <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例</a:t>
            </a:r>
            <a:r>
              <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:65</a:t>
            </a: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歳から支給開始の</a:t>
            </a:r>
            <a:r>
              <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130</a:t>
            </a: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万円の年金を</a:t>
            </a:r>
            <a:r>
              <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64</a:t>
            </a: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歳からの支給に繰上げした場合</a:t>
            </a:r>
            <a:r>
              <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a:t>
            </a:r>
          </a:p>
          <a:p>
            <a:pPr marL="444500">
              <a:lnSpc>
                <a:spcPts val="1500"/>
              </a:lnSpc>
              <a:spcBef>
                <a:spcPct val="50000"/>
              </a:spcBef>
            </a:pPr>
            <a:r>
              <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&lt;</a:t>
            </a: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減額率</a:t>
            </a:r>
            <a:r>
              <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&gt;0.4%×12</a:t>
            </a: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=4.8%</a:t>
            </a:r>
          </a:p>
          <a:p>
            <a:pPr marL="444500">
              <a:lnSpc>
                <a:spcPts val="1500"/>
              </a:lnSpc>
              <a:spcBef>
                <a:spcPct val="50000"/>
              </a:spcBef>
            </a:pPr>
            <a:r>
              <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&lt;</a:t>
            </a: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年金額</a:t>
            </a:r>
            <a:r>
              <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&gt;130</a:t>
            </a: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万円</a:t>
            </a:r>
            <a:r>
              <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×(1-0.048)=1,237,600</a:t>
            </a: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円</a:t>
            </a:r>
          </a:p>
          <a:p>
            <a:pPr marL="444500">
              <a:lnSpc>
                <a:spcPts val="1500"/>
              </a:lnSpc>
              <a:spcBef>
                <a:spcPct val="50000"/>
              </a:spcBef>
            </a:pP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a:t>
            </a:r>
          </a:p>
          <a:p>
            <a:pPr marL="444500">
              <a:lnSpc>
                <a:spcPts val="1500"/>
              </a:lnSpc>
              <a:spcBef>
                <a:spcPct val="50000"/>
              </a:spcBef>
            </a:pPr>
            <a:r>
              <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1,237,600</a:t>
            </a: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円／</a:t>
            </a:r>
            <a:r>
              <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(1,300,000</a:t>
            </a: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円</a:t>
            </a:r>
            <a:r>
              <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- 1,237,600</a:t>
            </a: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円</a:t>
            </a:r>
            <a:r>
              <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)=19.83</a:t>
            </a: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年</a:t>
            </a:r>
          </a:p>
          <a:p>
            <a:pPr marL="444500">
              <a:lnSpc>
                <a:spcPts val="1500"/>
              </a:lnSpc>
              <a:spcBef>
                <a:spcPct val="50000"/>
              </a:spcBef>
            </a:pP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a:t>
            </a:r>
          </a:p>
          <a:p>
            <a:pPr marL="444500">
              <a:lnSpc>
                <a:spcPts val="1500"/>
              </a:lnSpc>
              <a:spcBef>
                <a:spcPct val="50000"/>
              </a:spcBef>
            </a:pPr>
            <a:r>
              <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64</a:t>
            </a: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歳から</a:t>
            </a:r>
            <a:r>
              <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年早く年金</a:t>
            </a:r>
            <a:r>
              <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(1,237,600</a:t>
            </a: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円</a:t>
            </a:r>
            <a:r>
              <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を受給できるが、約</a:t>
            </a:r>
            <a:r>
              <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年後</a:t>
            </a:r>
            <a:r>
              <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(84</a:t>
            </a: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歳</a:t>
            </a:r>
            <a:r>
              <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a:p>
            <a:pPr marL="444500">
              <a:lnSpc>
                <a:spcPts val="1500"/>
              </a:lnSpc>
              <a:spcBef>
                <a:spcPct val="50000"/>
              </a:spcBef>
            </a:pP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以降は受給総額で少なくなる。</a:t>
            </a:r>
          </a:p>
          <a:p>
            <a:pPr marL="444500">
              <a:lnSpc>
                <a:spcPts val="1500"/>
              </a:lnSpc>
              <a:spcBef>
                <a:spcPct val="50000"/>
              </a:spcBef>
            </a:pP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繰上げ年数に拘わらず支給開始から約</a:t>
            </a:r>
            <a:r>
              <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年後に分岐するのは同じ</a:t>
            </a:r>
          </a:p>
        </p:txBody>
      </p:sp>
    </p:spTree>
    <p:extLst>
      <p:ext uri="{BB962C8B-B14F-4D97-AF65-F5344CB8AC3E}">
        <p14:creationId xmlns:p14="http://schemas.microsoft.com/office/powerpoint/2010/main" val="28641631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0" y="74728"/>
            <a:ext cx="7545768"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wrap="none" lIns="70910" tIns="8485" rIns="70910" bIns="8485" anchor="ctr" anchorCtr="0">
            <a:no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nSpc>
                <a:spcPct val="100000"/>
              </a:lnSpc>
              <a:spcBef>
                <a:spcPct val="0"/>
              </a:spcBef>
              <a:buNone/>
            </a:pPr>
            <a:r>
              <a:rPr lang="ja-JP" altLang="en-US" sz="3200" dirty="0">
                <a:solidFill>
                  <a:srgbClr val="444D26"/>
                </a:solidFill>
                <a:latin typeface="Meiryo UI" panose="020B0604030504040204" pitchFamily="50" charset="-128"/>
                <a:ea typeface="Meiryo UI" panose="020B0604030504040204" pitchFamily="50" charset="-128"/>
                <a:cs typeface="Meiryo UI" panose="020B0604030504040204" pitchFamily="50" charset="-128"/>
              </a:rPr>
              <a:t>年金の支給開始の繰下げ</a:t>
            </a:r>
            <a:endParaRPr lang="ja-JP" altLang="en-US" sz="1800" dirty="0">
              <a:solidFill>
                <a:srgbClr val="444D26"/>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スライド番号プレースホルダー 4"/>
          <p:cNvSpPr>
            <a:spLocks noGrp="1"/>
          </p:cNvSpPr>
          <p:nvPr>
            <p:ph type="sldNum" sz="quarter" idx="12"/>
          </p:nvPr>
        </p:nvSpPr>
        <p:spPr>
          <a:xfrm>
            <a:off x="7086600" y="6538595"/>
            <a:ext cx="2057400" cy="365125"/>
          </a:xfrm>
        </p:spPr>
        <p:txBody>
          <a:bodyPr/>
          <a:lstStyle/>
          <a:p>
            <a:fld id="{3D9753B0-3E50-4523-BA08-32032CD16CB9}" type="slidenum">
              <a:rPr kumimoji="1" lang="ja-JP" altLang="en-US" smtClean="0"/>
              <a:t>5</a:t>
            </a:fld>
            <a:endParaRPr kumimoji="1" lang="ja-JP" altLang="en-US" dirty="0"/>
          </a:p>
        </p:txBody>
      </p:sp>
      <p:sp>
        <p:nvSpPr>
          <p:cNvPr id="16" name="正方形/長方形 15"/>
          <p:cNvSpPr/>
          <p:nvPr/>
        </p:nvSpPr>
        <p:spPr>
          <a:xfrm>
            <a:off x="129680" y="705079"/>
            <a:ext cx="8209776" cy="523220"/>
          </a:xfrm>
          <a:prstGeom prst="rect">
            <a:avLst/>
          </a:prstGeom>
        </p:spPr>
        <p:txBody>
          <a:bodyPr wrap="square">
            <a:spAutoFit/>
          </a:bodyPr>
          <a:lstStyle/>
          <a:p>
            <a:pPr>
              <a:spcBef>
                <a:spcPct val="50000"/>
              </a:spcBef>
            </a:pPr>
            <a:r>
              <a:rPr lang="ja-JP" altLang="en-US" sz="2800" dirty="0">
                <a:solidFill>
                  <a:srgbClr val="0066FF"/>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a:solidFill>
                  <a:srgbClr val="0066FF"/>
                </a:solidFill>
                <a:latin typeface="Meiryo UI" panose="020B0604030504040204" pitchFamily="50" charset="-128"/>
                <a:ea typeface="Meiryo UI" panose="020B0604030504040204" pitchFamily="50" charset="-128"/>
                <a:cs typeface="Meiryo UI" panose="020B0604030504040204" pitchFamily="50" charset="-128"/>
              </a:rPr>
              <a:t>支給開始時期を繰下げて年金額が多くなります。</a:t>
            </a:r>
            <a:endParaRPr lang="ja-JP" altLang="en-US" sz="2800" dirty="0">
              <a:solidFill>
                <a:srgbClr val="0066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480069" y="1266100"/>
            <a:ext cx="8628763" cy="4455322"/>
          </a:xfrm>
          <a:prstGeom prst="rect">
            <a:avLst/>
          </a:prstGeom>
          <a:noFill/>
        </p:spPr>
        <p:txBody>
          <a:bodyPr wrap="square" rtlCol="0">
            <a:spAutoFit/>
          </a:bodyPr>
          <a:lstStyle/>
          <a:p>
            <a:pPr marL="457200" indent="-457200">
              <a:lnSpc>
                <a:spcPts val="2200"/>
              </a:lnSpc>
              <a:spcBef>
                <a:spcPct val="50000"/>
              </a:spcBef>
              <a:buAutoNum type="arabicParenBoth"/>
            </a:pP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 他の年金とセットの必要なく繰下げることができる</a:t>
            </a:r>
          </a:p>
          <a:p>
            <a:pPr>
              <a:lnSpc>
                <a:spcPts val="2200"/>
              </a:lnSpc>
              <a:spcBef>
                <a:spcPct val="50000"/>
              </a:spcBef>
            </a:pP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(2) </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繰下げ１ヵ月あたり </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0.7</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000" dirty="0"/>
              <a:t>●</a:t>
            </a:r>
            <a:r>
              <a:rPr kumimoji="1" lang="ja-JP" altLang="en-US" sz="2000" b="1" dirty="0"/>
              <a:t>増</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額</a:t>
            </a:r>
            <a:endPar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spcBef>
                <a:spcPct val="50000"/>
              </a:spcBef>
            </a:pPr>
            <a:endPar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spcBef>
                <a:spcPct val="50000"/>
              </a:spcBef>
            </a:pPr>
            <a:r>
              <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例</a:t>
            </a:r>
            <a:r>
              <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:65</a:t>
            </a: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歳から支給開始の</a:t>
            </a:r>
            <a:r>
              <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130</a:t>
            </a: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万円の年金を</a:t>
            </a:r>
            <a:r>
              <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66</a:t>
            </a: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歳からの支給に繰下げした場合</a:t>
            </a:r>
            <a:r>
              <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a:t>
            </a:r>
          </a:p>
          <a:p>
            <a:pPr marL="444500">
              <a:lnSpc>
                <a:spcPts val="1500"/>
              </a:lnSpc>
              <a:spcBef>
                <a:spcPct val="50000"/>
              </a:spcBef>
            </a:pPr>
            <a:r>
              <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&lt;</a:t>
            </a: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増加率</a:t>
            </a:r>
            <a:r>
              <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&gt;0.7%×12</a:t>
            </a: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=8.4%</a:t>
            </a:r>
          </a:p>
          <a:p>
            <a:pPr marL="444500">
              <a:lnSpc>
                <a:spcPts val="1500"/>
              </a:lnSpc>
              <a:spcBef>
                <a:spcPct val="50000"/>
              </a:spcBef>
            </a:pPr>
            <a:r>
              <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&lt;</a:t>
            </a: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年金額</a:t>
            </a:r>
            <a:r>
              <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&gt;130</a:t>
            </a: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万円</a:t>
            </a:r>
            <a:r>
              <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×(1+0.084)=1,409,200</a:t>
            </a: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円</a:t>
            </a:r>
          </a:p>
          <a:p>
            <a:pPr marL="444500">
              <a:lnSpc>
                <a:spcPts val="1500"/>
              </a:lnSpc>
              <a:spcBef>
                <a:spcPct val="50000"/>
              </a:spcBef>
            </a:pP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a:t>
            </a:r>
          </a:p>
          <a:p>
            <a:pPr marL="444500">
              <a:lnSpc>
                <a:spcPts val="1500"/>
              </a:lnSpc>
              <a:spcBef>
                <a:spcPct val="50000"/>
              </a:spcBef>
            </a:pPr>
            <a:r>
              <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1,300,000</a:t>
            </a: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円／</a:t>
            </a:r>
            <a:r>
              <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(1,409,200</a:t>
            </a: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円</a:t>
            </a:r>
            <a:r>
              <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-1,300,000</a:t>
            </a: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円</a:t>
            </a:r>
            <a:r>
              <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)=11.90</a:t>
            </a: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年</a:t>
            </a:r>
          </a:p>
          <a:p>
            <a:pPr marL="444500">
              <a:lnSpc>
                <a:spcPts val="1500"/>
              </a:lnSpc>
              <a:spcBef>
                <a:spcPct val="50000"/>
              </a:spcBef>
            </a:pP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a:t>
            </a:r>
          </a:p>
          <a:p>
            <a:pPr marL="444500">
              <a:lnSpc>
                <a:spcPts val="1500"/>
              </a:lnSpc>
              <a:spcBef>
                <a:spcPct val="50000"/>
              </a:spcBef>
            </a:pPr>
            <a:r>
              <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66</a:t>
            </a: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歳から</a:t>
            </a:r>
            <a:r>
              <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年遅く年金</a:t>
            </a:r>
            <a:r>
              <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(1,409,200</a:t>
            </a: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円</a:t>
            </a:r>
            <a:r>
              <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を受給するが、約</a:t>
            </a:r>
            <a:r>
              <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年後</a:t>
            </a:r>
            <a:r>
              <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(78</a:t>
            </a: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歳</a:t>
            </a:r>
            <a:r>
              <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a:p>
            <a:pPr marL="444500">
              <a:lnSpc>
                <a:spcPts val="1500"/>
              </a:lnSpc>
              <a:spcBef>
                <a:spcPct val="50000"/>
              </a:spcBef>
            </a:pP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以降は受給総額で多くなる。</a:t>
            </a:r>
          </a:p>
          <a:p>
            <a:pPr marL="444500">
              <a:lnSpc>
                <a:spcPts val="1500"/>
              </a:lnSpc>
              <a:spcBef>
                <a:spcPct val="50000"/>
              </a:spcBef>
            </a:pP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繰下げ年数に拘わらず支給開始から約</a:t>
            </a:r>
            <a:r>
              <a:rPr lang="en-US" altLang="ja-JP"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20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年後に分岐するのは同じ</a:t>
            </a:r>
          </a:p>
        </p:txBody>
      </p:sp>
    </p:spTree>
    <p:extLst>
      <p:ext uri="{BB962C8B-B14F-4D97-AF65-F5344CB8AC3E}">
        <p14:creationId xmlns:p14="http://schemas.microsoft.com/office/powerpoint/2010/main" val="593766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0" y="74728"/>
            <a:ext cx="7545768"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wrap="none" lIns="70910" tIns="8485" rIns="70910" bIns="8485" anchor="ctr" anchorCtr="0">
            <a:no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nSpc>
                <a:spcPct val="100000"/>
              </a:lnSpc>
              <a:spcBef>
                <a:spcPct val="0"/>
              </a:spcBef>
              <a:buNone/>
            </a:pPr>
            <a:r>
              <a:rPr lang="ja-JP" altLang="en-US" sz="3200" dirty="0">
                <a:solidFill>
                  <a:srgbClr val="444D26"/>
                </a:solidFill>
                <a:latin typeface="Meiryo UI" panose="020B0604030504040204" pitchFamily="50" charset="-128"/>
                <a:ea typeface="Meiryo UI" panose="020B0604030504040204" pitchFamily="50" charset="-128"/>
                <a:cs typeface="Meiryo UI" panose="020B0604030504040204" pitchFamily="50" charset="-128"/>
              </a:rPr>
              <a:t>支給開始の繰上げ、繰下げの注意点</a:t>
            </a:r>
            <a:endParaRPr lang="ja-JP" altLang="en-US" sz="1800" dirty="0">
              <a:solidFill>
                <a:srgbClr val="444D26"/>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スライド番号プレースホルダー 4"/>
          <p:cNvSpPr>
            <a:spLocks noGrp="1"/>
          </p:cNvSpPr>
          <p:nvPr>
            <p:ph type="sldNum" sz="quarter" idx="12"/>
          </p:nvPr>
        </p:nvSpPr>
        <p:spPr>
          <a:xfrm>
            <a:off x="7086600" y="6538595"/>
            <a:ext cx="2057400" cy="365125"/>
          </a:xfrm>
        </p:spPr>
        <p:txBody>
          <a:bodyPr/>
          <a:lstStyle/>
          <a:p>
            <a:fld id="{3D9753B0-3E50-4523-BA08-32032CD16CB9}" type="slidenum">
              <a:rPr kumimoji="1" lang="ja-JP" altLang="en-US" smtClean="0"/>
              <a:t>6</a:t>
            </a:fld>
            <a:endParaRPr kumimoji="1" lang="ja-JP" altLang="en-US"/>
          </a:p>
        </p:txBody>
      </p:sp>
      <p:sp>
        <p:nvSpPr>
          <p:cNvPr id="7" name="テキスト ボックス 6">
            <a:extLst>
              <a:ext uri="{FF2B5EF4-FFF2-40B4-BE49-F238E27FC236}">
                <a16:creationId xmlns:a16="http://schemas.microsoft.com/office/drawing/2014/main" id="{35B9ED9E-2443-F09C-8F37-012462CC34C0}"/>
              </a:ext>
            </a:extLst>
          </p:cNvPr>
          <p:cNvSpPr txBox="1"/>
          <p:nvPr/>
        </p:nvSpPr>
        <p:spPr>
          <a:xfrm>
            <a:off x="197708" y="948987"/>
            <a:ext cx="8587946" cy="5478423"/>
          </a:xfrm>
          <a:prstGeom prst="rect">
            <a:avLst/>
          </a:prstGeom>
          <a:noFill/>
        </p:spPr>
        <p:txBody>
          <a:bodyPr wrap="square">
            <a:spAutoFit/>
          </a:bodyPr>
          <a:lstStyle/>
          <a:p>
            <a:pPr>
              <a:lnSpc>
                <a:spcPts val="2400"/>
              </a:lnSpc>
              <a:spcBef>
                <a:spcPts val="1800"/>
              </a:spcBef>
              <a:spcAft>
                <a:spcPts val="600"/>
              </a:spcAft>
            </a:pP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１．老齢厚生年金を繰下げているときは、加給年金は支給されません。</a:t>
            </a:r>
            <a:endPar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444500">
              <a:lnSpc>
                <a:spcPts val="2400"/>
              </a:lnSpc>
              <a:spcBef>
                <a:spcPts val="600"/>
              </a:spcBef>
              <a:spcAft>
                <a:spcPts val="600"/>
              </a:spcAft>
            </a:pP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（加給年金</a:t>
            </a:r>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配偶者</a:t>
            </a:r>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は約</a:t>
            </a:r>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万円</a:t>
            </a:r>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年と高額ですので注意してください。）</a:t>
            </a:r>
          </a:p>
          <a:p>
            <a:pPr>
              <a:lnSpc>
                <a:spcPts val="2400"/>
              </a:lnSpc>
              <a:spcBef>
                <a:spcPts val="1800"/>
              </a:spcBef>
              <a:spcAft>
                <a:spcPts val="600"/>
              </a:spcAft>
            </a:pPr>
            <a:endPar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542925" indent="-542925">
              <a:lnSpc>
                <a:spcPts val="2400"/>
              </a:lnSpc>
              <a:spcBef>
                <a:spcPts val="1800"/>
              </a:spcBef>
              <a:spcAft>
                <a:spcPts val="600"/>
              </a:spcAft>
            </a:pP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２．老齢厚生年金の繰下げの増加額の基礎となる年金額は、給与収入が一定額以上あって年金が減じられている場合は、その減じられている年金額に増加率を乗じた額となる。</a:t>
            </a:r>
          </a:p>
          <a:p>
            <a:pPr marL="542925">
              <a:lnSpc>
                <a:spcPts val="2400"/>
              </a:lnSpc>
              <a:spcBef>
                <a:spcPts val="1800"/>
              </a:spcBef>
              <a:spcAft>
                <a:spcPts val="600"/>
              </a:spcAft>
            </a:pPr>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年金の減額が変動した時点で再計算されます。</a:t>
            </a:r>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spcBef>
                <a:spcPts val="1800"/>
              </a:spcBef>
              <a:spcAft>
                <a:spcPts val="600"/>
              </a:spcAft>
            </a:pPr>
            <a:endPar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444500" indent="-444500">
              <a:lnSpc>
                <a:spcPts val="2400"/>
              </a:lnSpc>
              <a:spcBef>
                <a:spcPts val="1800"/>
              </a:spcBef>
              <a:spcAft>
                <a:spcPts val="600"/>
              </a:spcAft>
            </a:pP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３．年金の繰上げ、繰下げは単に支給開始時期の変更や生涯収支だけではなく、企業年金等が支給終了する</a:t>
            </a:r>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75</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歳</a:t>
            </a:r>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前後</a:t>
            </a:r>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以降の収入が減少する時に、繰下げにより比較的多くの年金収入がある場合の収入計画の価値をどのように考えますか？</a:t>
            </a:r>
          </a:p>
        </p:txBody>
      </p:sp>
    </p:spTree>
    <p:extLst>
      <p:ext uri="{BB962C8B-B14F-4D97-AF65-F5344CB8AC3E}">
        <p14:creationId xmlns:p14="http://schemas.microsoft.com/office/powerpoint/2010/main" val="1595260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0" y="74728"/>
            <a:ext cx="7545768"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wrap="none" lIns="70910" tIns="8485" rIns="70910" bIns="8485" anchor="ctr" anchorCtr="0">
            <a:no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nSpc>
                <a:spcPct val="100000"/>
              </a:lnSpc>
              <a:spcBef>
                <a:spcPct val="0"/>
              </a:spcBef>
              <a:buNone/>
            </a:pPr>
            <a:r>
              <a:rPr lang="ja-JP" altLang="en-US" sz="3200" dirty="0">
                <a:solidFill>
                  <a:srgbClr val="444D26"/>
                </a:solidFill>
                <a:latin typeface="Meiryo UI" panose="020B0604030504040204" pitchFamily="50" charset="-128"/>
                <a:ea typeface="Meiryo UI" panose="020B0604030504040204" pitchFamily="50" charset="-128"/>
                <a:cs typeface="Meiryo UI" panose="020B0604030504040204" pitchFamily="50" charset="-128"/>
              </a:rPr>
              <a:t>老齢厚生年金の</a:t>
            </a:r>
            <a:r>
              <a:rPr lang="en-US" altLang="ja-JP" sz="3200" dirty="0">
                <a:solidFill>
                  <a:srgbClr val="444D26"/>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3200" dirty="0">
                <a:solidFill>
                  <a:srgbClr val="444D26"/>
                </a:solidFill>
                <a:latin typeface="Meiryo UI" panose="020B0604030504040204" pitchFamily="50" charset="-128"/>
                <a:ea typeface="Meiryo UI" panose="020B0604030504040204" pitchFamily="50" charset="-128"/>
                <a:cs typeface="Meiryo UI" panose="020B0604030504040204" pitchFamily="50" charset="-128"/>
              </a:rPr>
              <a:t>一部・全部</a:t>
            </a:r>
            <a:r>
              <a:rPr lang="en-US" altLang="ja-JP" sz="3200" dirty="0">
                <a:solidFill>
                  <a:srgbClr val="444D26"/>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3200" dirty="0">
                <a:solidFill>
                  <a:srgbClr val="444D26"/>
                </a:solidFill>
                <a:latin typeface="Meiryo UI" panose="020B0604030504040204" pitchFamily="50" charset="-128"/>
                <a:ea typeface="Meiryo UI" panose="020B0604030504040204" pitchFamily="50" charset="-128"/>
                <a:cs typeface="Meiryo UI" panose="020B0604030504040204" pitchFamily="50" charset="-128"/>
              </a:rPr>
              <a:t>支給停止</a:t>
            </a:r>
            <a:endParaRPr lang="ja-JP" altLang="en-US" sz="1800" dirty="0">
              <a:solidFill>
                <a:srgbClr val="444D26"/>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スライド番号プレースホルダー 4"/>
          <p:cNvSpPr>
            <a:spLocks noGrp="1"/>
          </p:cNvSpPr>
          <p:nvPr>
            <p:ph type="sldNum" sz="quarter" idx="12"/>
          </p:nvPr>
        </p:nvSpPr>
        <p:spPr>
          <a:xfrm>
            <a:off x="7086600" y="6538595"/>
            <a:ext cx="2057400" cy="365125"/>
          </a:xfrm>
        </p:spPr>
        <p:txBody>
          <a:bodyPr/>
          <a:lstStyle/>
          <a:p>
            <a:fld id="{3D9753B0-3E50-4523-BA08-32032CD16CB9}" type="slidenum">
              <a:rPr kumimoji="1" lang="ja-JP" altLang="en-US" smtClean="0"/>
              <a:t>7</a:t>
            </a:fld>
            <a:endParaRPr kumimoji="1" lang="ja-JP" altLang="en-US"/>
          </a:p>
        </p:txBody>
      </p:sp>
      <p:grpSp>
        <p:nvGrpSpPr>
          <p:cNvPr id="12" name="グループ化 11">
            <a:extLst>
              <a:ext uri="{FF2B5EF4-FFF2-40B4-BE49-F238E27FC236}">
                <a16:creationId xmlns:a16="http://schemas.microsoft.com/office/drawing/2014/main" id="{F4CC0E94-9860-F752-F82C-8C71A45D7764}"/>
              </a:ext>
            </a:extLst>
          </p:cNvPr>
          <p:cNvGrpSpPr/>
          <p:nvPr/>
        </p:nvGrpSpPr>
        <p:grpSpPr>
          <a:xfrm>
            <a:off x="316978" y="1410975"/>
            <a:ext cx="8209776" cy="810294"/>
            <a:chOff x="527185" y="1992540"/>
            <a:chExt cx="8209776" cy="810294"/>
          </a:xfrm>
        </p:grpSpPr>
        <p:sp>
          <p:nvSpPr>
            <p:cNvPr id="6" name="正方形/長方形 5">
              <a:extLst>
                <a:ext uri="{FF2B5EF4-FFF2-40B4-BE49-F238E27FC236}">
                  <a16:creationId xmlns:a16="http://schemas.microsoft.com/office/drawing/2014/main" id="{63EBF0C6-C6B2-DA52-BC57-51A033766F81}"/>
                </a:ext>
              </a:extLst>
            </p:cNvPr>
            <p:cNvSpPr/>
            <p:nvPr/>
          </p:nvSpPr>
          <p:spPr bwMode="auto">
            <a:xfrm>
              <a:off x="527185" y="1992540"/>
              <a:ext cx="8209776" cy="810294"/>
            </a:xfrm>
            <a:prstGeom prst="rect">
              <a:avLst/>
            </a:prstGeom>
            <a:solidFill>
              <a:schemeClr val="tx2">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26">
              <a:extLst>
                <a:ext uri="{FF2B5EF4-FFF2-40B4-BE49-F238E27FC236}">
                  <a16:creationId xmlns:a16="http://schemas.microsoft.com/office/drawing/2014/main" id="{FB42D77E-63B8-2AFC-A724-AE69A181D2AA}"/>
                </a:ext>
              </a:extLst>
            </p:cNvPr>
            <p:cNvSpPr>
              <a:spLocks noChangeArrowheads="1"/>
            </p:cNvSpPr>
            <p:nvPr/>
          </p:nvSpPr>
          <p:spPr bwMode="auto">
            <a:xfrm>
              <a:off x="2239674" y="2035511"/>
              <a:ext cx="630162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メイリオ" panose="020B0604030504040204" pitchFamily="50" charset="-128"/>
                  <a:cs typeface="メイリオ" panose="020B060403050404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メイリオ" panose="020B0604030504040204" pitchFamily="50" charset="-128"/>
                  <a:cs typeface="メイリオ" panose="020B060403050404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メイリオ" panose="020B0604030504040204" pitchFamily="50" charset="-128"/>
                  <a:cs typeface="メイリオ" panose="020B060403050404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メイリオ" panose="020B0604030504040204" pitchFamily="50" charset="-128"/>
                  <a:cs typeface="メイリオ" panose="020B060403050404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メイリオ" panose="020B0604030504040204" pitchFamily="50" charset="-128"/>
                  <a:cs typeface="メイリオ" panose="020B060403050404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メイリオ" panose="020B0604030504040204" pitchFamily="50" charset="-128"/>
                  <a:cs typeface="メイリオ" panose="020B060403050404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メイリオ" panose="020B0604030504040204" pitchFamily="50" charset="-128"/>
                  <a:cs typeface="メイリオ" panose="020B060403050404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メイリオ" panose="020B0604030504040204" pitchFamily="50" charset="-128"/>
                  <a:cs typeface="メイリオ" panose="020B060403050404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メイリオ" panose="020B0604030504040204" pitchFamily="50" charset="-128"/>
                  <a:cs typeface="メイリオ" panose="020B0604030504040204" pitchFamily="50" charset="-128"/>
                </a:defRPr>
              </a:lvl9pPr>
            </a:lstStyle>
            <a:p>
              <a:pPr>
                <a:lnSpc>
                  <a:spcPct val="100000"/>
                </a:lnSpc>
                <a:spcBef>
                  <a:spcPct val="0"/>
                </a:spcBef>
                <a:buFontTx/>
                <a:buNone/>
              </a:pPr>
              <a:r>
                <a:rPr lang="en-US" altLang="ja-JP" sz="18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総報酬月額相当額</a:t>
              </a:r>
              <a:r>
                <a:rPr lang="en-US" altLang="ja-JP" sz="14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8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 ＋ 年金基本月額</a:t>
              </a:r>
              <a:r>
                <a:rPr lang="en-US" altLang="ja-JP" sz="14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8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 ー </a:t>
              </a:r>
              <a:r>
                <a:rPr lang="en-US" altLang="ja-JP" sz="18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50</a:t>
              </a:r>
              <a:r>
                <a:rPr lang="ja-JP" altLang="en-US" sz="18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万円）</a:t>
              </a:r>
              <a:endParaRPr lang="en-US" altLang="ja-JP" sz="18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 name="直線コネクタ 7">
              <a:extLst>
                <a:ext uri="{FF2B5EF4-FFF2-40B4-BE49-F238E27FC236}">
                  <a16:creationId xmlns:a16="http://schemas.microsoft.com/office/drawing/2014/main" id="{BF568C23-8F70-9837-8BD6-62414620A600}"/>
                </a:ext>
              </a:extLst>
            </p:cNvPr>
            <p:cNvCxnSpPr/>
            <p:nvPr/>
          </p:nvCxnSpPr>
          <p:spPr bwMode="auto">
            <a:xfrm flipV="1">
              <a:off x="2367858" y="2414820"/>
              <a:ext cx="5821609" cy="4120"/>
            </a:xfrm>
            <a:prstGeom prst="line">
              <a:avLst/>
            </a:prstGeom>
            <a:ln>
              <a:solidFill>
                <a:srgbClr val="002060"/>
              </a:solidFill>
            </a:ln>
          </p:spPr>
          <p:style>
            <a:lnRef idx="3">
              <a:schemeClr val="dk1"/>
            </a:lnRef>
            <a:fillRef idx="0">
              <a:schemeClr val="dk1"/>
            </a:fillRef>
            <a:effectRef idx="2">
              <a:schemeClr val="dk1"/>
            </a:effectRef>
            <a:fontRef idx="minor">
              <a:schemeClr val="tx1"/>
            </a:fontRef>
          </p:style>
        </p:cxnSp>
        <p:sp>
          <p:nvSpPr>
            <p:cNvPr id="9" name="正方形/長方形 31">
              <a:extLst>
                <a:ext uri="{FF2B5EF4-FFF2-40B4-BE49-F238E27FC236}">
                  <a16:creationId xmlns:a16="http://schemas.microsoft.com/office/drawing/2014/main" id="{73959E66-88B7-DE6B-6C2B-D8659BB4D890}"/>
                </a:ext>
              </a:extLst>
            </p:cNvPr>
            <p:cNvSpPr>
              <a:spLocks noChangeArrowheads="1"/>
            </p:cNvSpPr>
            <p:nvPr/>
          </p:nvSpPr>
          <p:spPr bwMode="auto">
            <a:xfrm>
              <a:off x="4959897" y="2433502"/>
              <a:ext cx="4154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メイリオ" panose="020B0604030504040204" pitchFamily="50" charset="-128"/>
                  <a:cs typeface="メイリオ" panose="020B060403050404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メイリオ" panose="020B0604030504040204" pitchFamily="50" charset="-128"/>
                  <a:cs typeface="メイリオ" panose="020B060403050404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メイリオ" panose="020B0604030504040204" pitchFamily="50" charset="-128"/>
                  <a:cs typeface="メイリオ" panose="020B060403050404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メイリオ" panose="020B0604030504040204" pitchFamily="50" charset="-128"/>
                  <a:cs typeface="メイリオ" panose="020B060403050404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メイリオ" panose="020B0604030504040204" pitchFamily="50" charset="-128"/>
                  <a:cs typeface="メイリオ" panose="020B060403050404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メイリオ" panose="020B0604030504040204" pitchFamily="50" charset="-128"/>
                  <a:cs typeface="メイリオ" panose="020B060403050404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メイリオ" panose="020B0604030504040204" pitchFamily="50" charset="-128"/>
                  <a:cs typeface="メイリオ" panose="020B060403050404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メイリオ" panose="020B0604030504040204" pitchFamily="50" charset="-128"/>
                  <a:cs typeface="メイリオ" panose="020B060403050404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メイリオ" panose="020B0604030504040204" pitchFamily="50" charset="-128"/>
                  <a:cs typeface="メイリオ" panose="020B0604030504040204" pitchFamily="50" charset="-128"/>
                </a:defRPr>
              </a:lvl9pPr>
            </a:lstStyle>
            <a:p>
              <a:pPr>
                <a:lnSpc>
                  <a:spcPct val="100000"/>
                </a:lnSpc>
                <a:spcBef>
                  <a:spcPct val="0"/>
                </a:spcBef>
                <a:buFontTx/>
                <a:buNone/>
              </a:pPr>
              <a:r>
                <a:rPr lang="ja-JP" altLang="en-US" sz="18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２</a:t>
              </a:r>
              <a:endParaRPr lang="en-US" altLang="ja-JP" sz="18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31">
              <a:extLst>
                <a:ext uri="{FF2B5EF4-FFF2-40B4-BE49-F238E27FC236}">
                  <a16:creationId xmlns:a16="http://schemas.microsoft.com/office/drawing/2014/main" id="{F31423A6-7D37-8DBF-5AE8-C46B627D355A}"/>
                </a:ext>
              </a:extLst>
            </p:cNvPr>
            <p:cNvSpPr>
              <a:spLocks noChangeArrowheads="1"/>
            </p:cNvSpPr>
            <p:nvPr/>
          </p:nvSpPr>
          <p:spPr bwMode="auto">
            <a:xfrm>
              <a:off x="602698" y="2215067"/>
              <a:ext cx="189320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メイリオ" panose="020B0604030504040204" pitchFamily="50" charset="-128"/>
                  <a:cs typeface="メイリオ" panose="020B060403050404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メイリオ" panose="020B0604030504040204" pitchFamily="50" charset="-128"/>
                  <a:cs typeface="メイリオ" panose="020B060403050404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メイリオ" panose="020B0604030504040204" pitchFamily="50" charset="-128"/>
                  <a:cs typeface="メイリオ" panose="020B060403050404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メイリオ" panose="020B0604030504040204" pitchFamily="50" charset="-128"/>
                  <a:cs typeface="メイリオ" panose="020B060403050404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メイリオ" panose="020B0604030504040204" pitchFamily="50" charset="-128"/>
                  <a:cs typeface="メイリオ" panose="020B060403050404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メイリオ" panose="020B0604030504040204" pitchFamily="50" charset="-128"/>
                  <a:cs typeface="メイリオ" panose="020B060403050404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メイリオ" panose="020B0604030504040204" pitchFamily="50" charset="-128"/>
                  <a:cs typeface="メイリオ" panose="020B060403050404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メイリオ" panose="020B0604030504040204" pitchFamily="50" charset="-128"/>
                  <a:cs typeface="メイリオ" panose="020B060403050404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メイリオ" panose="020B0604030504040204" pitchFamily="50" charset="-128"/>
                  <a:cs typeface="メイリオ" panose="020B0604030504040204" pitchFamily="50" charset="-128"/>
                </a:defRPr>
              </a:lvl9pPr>
            </a:lstStyle>
            <a:p>
              <a:pPr>
                <a:lnSpc>
                  <a:spcPct val="100000"/>
                </a:lnSpc>
                <a:spcBef>
                  <a:spcPct val="0"/>
                </a:spcBef>
                <a:buFontTx/>
                <a:buNone/>
              </a:pPr>
              <a:r>
                <a:rPr lang="ja-JP" altLang="en-US" sz="18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年金停止額 </a:t>
              </a:r>
              <a:r>
                <a:rPr lang="en-US" altLang="ja-JP" sz="18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p>
          </p:txBody>
        </p:sp>
      </p:grpSp>
      <p:sp>
        <p:nvSpPr>
          <p:cNvPr id="11" name="正方形/長方形 10">
            <a:extLst>
              <a:ext uri="{FF2B5EF4-FFF2-40B4-BE49-F238E27FC236}">
                <a16:creationId xmlns:a16="http://schemas.microsoft.com/office/drawing/2014/main" id="{1929D8B1-1F48-54B8-A206-E4C97AA69B47}"/>
              </a:ext>
            </a:extLst>
          </p:cNvPr>
          <p:cNvSpPr/>
          <p:nvPr/>
        </p:nvSpPr>
        <p:spPr>
          <a:xfrm>
            <a:off x="129680" y="705079"/>
            <a:ext cx="8209776" cy="523220"/>
          </a:xfrm>
          <a:prstGeom prst="rect">
            <a:avLst/>
          </a:prstGeom>
        </p:spPr>
        <p:txBody>
          <a:bodyPr wrap="square">
            <a:spAutoFit/>
          </a:bodyPr>
          <a:lstStyle/>
          <a:p>
            <a:pPr>
              <a:spcBef>
                <a:spcPct val="50000"/>
              </a:spcBef>
            </a:pPr>
            <a:r>
              <a:rPr lang="ja-JP" altLang="en-US" sz="2800" dirty="0">
                <a:solidFill>
                  <a:srgbClr val="0066FF"/>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a:solidFill>
                  <a:srgbClr val="0066FF"/>
                </a:solidFill>
                <a:latin typeface="Meiryo UI" panose="020B0604030504040204" pitchFamily="50" charset="-128"/>
                <a:ea typeface="Meiryo UI" panose="020B0604030504040204" pitchFamily="50" charset="-128"/>
                <a:cs typeface="Meiryo UI" panose="020B0604030504040204" pitchFamily="50" charset="-128"/>
              </a:rPr>
              <a:t>働いていて一定の給与があれば年金が停止します。</a:t>
            </a:r>
            <a:endParaRPr lang="ja-JP" altLang="en-US" sz="2800" dirty="0">
              <a:solidFill>
                <a:srgbClr val="0066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a:extLst>
              <a:ext uri="{FF2B5EF4-FFF2-40B4-BE49-F238E27FC236}">
                <a16:creationId xmlns:a16="http://schemas.microsoft.com/office/drawing/2014/main" id="{312E7F3B-3B61-EF1B-1E6B-2E437BB5FE9B}"/>
              </a:ext>
            </a:extLst>
          </p:cNvPr>
          <p:cNvSpPr txBox="1"/>
          <p:nvPr/>
        </p:nvSpPr>
        <p:spPr>
          <a:xfrm>
            <a:off x="316978" y="2264240"/>
            <a:ext cx="8209776" cy="1200329"/>
          </a:xfrm>
          <a:prstGeom prst="rect">
            <a:avLst/>
          </a:prstGeom>
          <a:noFill/>
        </p:spPr>
        <p:txBody>
          <a:bodyPr wrap="square">
            <a:spAutoFit/>
          </a:bodyPr>
          <a:lstStyle/>
          <a:p>
            <a:r>
              <a:rPr lang="en-US" altLang="ja-JP"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1) </a:t>
            </a:r>
            <a:r>
              <a:rPr lang="ja-JP" altLang="en-US" sz="18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総報酬月額相当額は、その月の標準報酬月額＋過去１年の</a:t>
            </a:r>
            <a:r>
              <a:rPr lang="ja-JP" altLang="en-US"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ボーナスの</a:t>
            </a:r>
            <a:r>
              <a:rPr lang="en-US" altLang="ja-JP"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1/12</a:t>
            </a:r>
            <a:endParaRPr lang="en-US" altLang="ja-JP" sz="18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8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年金基本月額は、老齢厚生年金の</a:t>
            </a:r>
            <a:r>
              <a:rPr lang="en-US" altLang="ja-JP" sz="18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1/12</a:t>
            </a:r>
            <a:r>
              <a:rPr lang="ja-JP" altLang="en-US" sz="18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（加給年金を除く）</a:t>
            </a:r>
            <a:endParaRPr lang="en-US" altLang="ja-JP" sz="18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a:solidFill>
                <a:srgbClr val="002060"/>
              </a:solidFill>
              <a:latin typeface="Meiryo UI" panose="020B0604030504040204" pitchFamily="50" charset="-128"/>
              <a:ea typeface="Meiryo UI" panose="020B0604030504040204" pitchFamily="50" charset="-128"/>
            </a:endParaRPr>
          </a:p>
          <a:p>
            <a:r>
              <a:rPr lang="ja-JP" altLang="en-US" dirty="0">
                <a:solidFill>
                  <a:srgbClr val="002060"/>
                </a:solidFill>
                <a:latin typeface="Meiryo UI" panose="020B0604030504040204" pitchFamily="50" charset="-128"/>
                <a:ea typeface="Meiryo UI" panose="020B0604030504040204" pitchFamily="50" charset="-128"/>
              </a:rPr>
              <a:t>働いていても、年金が支給されていなければ当然、年金停止もありません。</a:t>
            </a:r>
            <a:endParaRPr lang="ja-JP" altLang="en-US" dirty="0">
              <a:solidFill>
                <a:srgbClr val="002060"/>
              </a:solidFill>
            </a:endParaRPr>
          </a:p>
        </p:txBody>
      </p:sp>
      <p:sp>
        <p:nvSpPr>
          <p:cNvPr id="15" name="正方形/長方形 14">
            <a:extLst>
              <a:ext uri="{FF2B5EF4-FFF2-40B4-BE49-F238E27FC236}">
                <a16:creationId xmlns:a16="http://schemas.microsoft.com/office/drawing/2014/main" id="{741071D5-4438-71D1-0163-3FE258F46F95}"/>
              </a:ext>
            </a:extLst>
          </p:cNvPr>
          <p:cNvSpPr/>
          <p:nvPr/>
        </p:nvSpPr>
        <p:spPr>
          <a:xfrm>
            <a:off x="392491" y="3638847"/>
            <a:ext cx="7795068" cy="1304268"/>
          </a:xfrm>
          <a:prstGeom prst="rect">
            <a:avLst/>
          </a:prstGeom>
        </p:spPr>
        <p:txBody>
          <a:bodyPr wrap="square">
            <a:spAutoFit/>
          </a:bodyPr>
          <a:lstStyle/>
          <a:p>
            <a:pPr>
              <a:lnSpc>
                <a:spcPts val="2400"/>
              </a:lnSpc>
            </a:pPr>
            <a:r>
              <a:rPr lang="ja-JP" altLang="en-US" sz="18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例：</a:t>
            </a:r>
            <a:r>
              <a:rPr lang="en-US" altLang="ja-JP"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a:t>
            </a:r>
            <a:r>
              <a:rPr lang="zh-TW" altLang="en-US"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総報酬月額相当額</a:t>
            </a:r>
            <a:r>
              <a:rPr lang="en-US" altLang="zh-TW"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：１８万円＋（７２万円／１２</a:t>
            </a:r>
            <a:r>
              <a:rPr lang="en-US" altLang="ja-JP"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２４万円</a:t>
            </a:r>
            <a:endParaRPr lang="en-US" altLang="ja-JP"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a:p>
            <a:pPr marL="452438">
              <a:lnSpc>
                <a:spcPts val="2400"/>
              </a:lnSpc>
            </a:pPr>
            <a:r>
              <a:rPr lang="en-US" altLang="zh-TW"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a:t>
            </a:r>
            <a:r>
              <a:rPr lang="zh-TW" altLang="en-US"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年金基本月額　 </a:t>
            </a:r>
            <a:r>
              <a:rPr lang="en-US" altLang="zh-TW"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a:t>
            </a:r>
            <a:r>
              <a:rPr lang="zh-TW" altLang="en-US"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：１２０万円／１２　</a:t>
            </a:r>
            <a:r>
              <a:rPr lang="en-US" altLang="zh-TW"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a:t>
            </a:r>
            <a:r>
              <a:rPr lang="zh-TW" altLang="en-US"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１０万円</a:t>
            </a:r>
            <a:endParaRPr lang="ja-JP" altLang="en-US"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a:p>
            <a:pPr marL="452438">
              <a:lnSpc>
                <a:spcPts val="2400"/>
              </a:lnSpc>
            </a:pPr>
            <a:r>
              <a:rPr lang="en-US" altLang="ja-JP"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年金停止額　　 </a:t>
            </a:r>
            <a:r>
              <a:rPr lang="en-US" altLang="ja-JP"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２４万円</a:t>
            </a:r>
            <a:r>
              <a:rPr lang="en-US" altLang="ja-JP"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１０万円－</a:t>
            </a:r>
            <a:r>
              <a:rPr lang="en-US" altLang="ja-JP"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50</a:t>
            </a:r>
            <a:r>
              <a:rPr lang="ja-JP" altLang="en-US"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万円</a:t>
            </a:r>
            <a:r>
              <a:rPr lang="en-US" altLang="ja-JP"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　０</a:t>
            </a:r>
          </a:p>
          <a:p>
            <a:pPr marL="452438">
              <a:lnSpc>
                <a:spcPts val="2400"/>
              </a:lnSpc>
            </a:pPr>
            <a:r>
              <a:rPr lang="ja-JP" altLang="en-US"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　支給停止額　無　⇒　年金は全額支給</a:t>
            </a:r>
            <a:endParaRPr lang="ja-JP" altLang="en-US" dirty="0">
              <a:solidFill>
                <a:schemeClr val="tx1">
                  <a:lumMod val="65000"/>
                  <a:lumOff val="35000"/>
                </a:schemeClr>
              </a:solidFill>
            </a:endParaRPr>
          </a:p>
        </p:txBody>
      </p:sp>
      <p:sp>
        <p:nvSpPr>
          <p:cNvPr id="16" name="矢印: 下 15">
            <a:extLst>
              <a:ext uri="{FF2B5EF4-FFF2-40B4-BE49-F238E27FC236}">
                <a16:creationId xmlns:a16="http://schemas.microsoft.com/office/drawing/2014/main" id="{C06C4D3C-29D4-EACB-CF26-AA73D5C1078E}"/>
              </a:ext>
            </a:extLst>
          </p:cNvPr>
          <p:cNvSpPr/>
          <p:nvPr/>
        </p:nvSpPr>
        <p:spPr>
          <a:xfrm>
            <a:off x="2890345" y="5002928"/>
            <a:ext cx="1019503" cy="357543"/>
          </a:xfrm>
          <a:prstGeom prst="downArrow">
            <a:avLst/>
          </a:prstGeom>
          <a:solidFill>
            <a:srgbClr val="00336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9046C229-A883-4D80-9572-D8637C791BD5}"/>
              </a:ext>
            </a:extLst>
          </p:cNvPr>
          <p:cNvSpPr/>
          <p:nvPr/>
        </p:nvSpPr>
        <p:spPr>
          <a:xfrm>
            <a:off x="392490" y="5493859"/>
            <a:ext cx="8404669" cy="1315745"/>
          </a:xfrm>
          <a:prstGeom prst="rect">
            <a:avLst/>
          </a:prstGeom>
        </p:spPr>
        <p:txBody>
          <a:bodyPr wrap="square">
            <a:spAutoFit/>
          </a:bodyPr>
          <a:lstStyle/>
          <a:p>
            <a:pPr>
              <a:lnSpc>
                <a:spcPts val="2400"/>
              </a:lnSpc>
            </a:pPr>
            <a:r>
              <a:rPr lang="ja-JP" altLang="en-US" sz="18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例：</a:t>
            </a:r>
            <a:r>
              <a:rPr lang="en-US" altLang="ja-JP"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a:t>
            </a:r>
            <a:r>
              <a:rPr lang="zh-TW" altLang="en-US"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総報酬月額相当額</a:t>
            </a:r>
            <a:r>
              <a:rPr lang="en-US" altLang="zh-TW"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：４０万円＋（７２万円／１２</a:t>
            </a:r>
            <a:r>
              <a:rPr lang="en-US" altLang="ja-JP"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４６万円</a:t>
            </a:r>
            <a:endParaRPr lang="en-US" altLang="ja-JP"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a:p>
            <a:pPr marL="452438">
              <a:lnSpc>
                <a:spcPts val="2400"/>
              </a:lnSpc>
            </a:pPr>
            <a:r>
              <a:rPr lang="en-US" altLang="zh-TW"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a:t>
            </a:r>
            <a:r>
              <a:rPr lang="zh-TW" altLang="en-US"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年金基本月額　 </a:t>
            </a:r>
            <a:r>
              <a:rPr lang="en-US" altLang="zh-TW"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a:t>
            </a:r>
            <a:r>
              <a:rPr lang="zh-TW" altLang="en-US"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４４</a:t>
            </a:r>
            <a:r>
              <a:rPr lang="zh-TW" altLang="en-US"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万円／１２　</a:t>
            </a:r>
            <a:r>
              <a:rPr lang="en-US" altLang="zh-TW"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a:t>
            </a:r>
            <a:r>
              <a:rPr lang="zh-TW" altLang="en-US"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１</a:t>
            </a:r>
            <a:r>
              <a:rPr lang="ja-JP" altLang="en-US"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２</a:t>
            </a:r>
            <a:r>
              <a:rPr lang="zh-TW" altLang="en-US"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万円</a:t>
            </a:r>
            <a:endParaRPr lang="ja-JP" altLang="en-US"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a:p>
            <a:pPr marL="452438">
              <a:lnSpc>
                <a:spcPts val="2400"/>
              </a:lnSpc>
            </a:pPr>
            <a:r>
              <a:rPr lang="en-US" altLang="ja-JP"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年金停止額　　 </a:t>
            </a:r>
            <a:r>
              <a:rPr lang="en-US" altLang="ja-JP"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４６万円</a:t>
            </a:r>
            <a:r>
              <a:rPr lang="en-US" altLang="ja-JP"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１２万円－５０万円</a:t>
            </a:r>
            <a:r>
              <a:rPr lang="en-US" altLang="ja-JP"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４万円</a:t>
            </a:r>
          </a:p>
          <a:p>
            <a:pPr marL="452438">
              <a:lnSpc>
                <a:spcPts val="2400"/>
              </a:lnSpc>
            </a:pPr>
            <a:r>
              <a:rPr lang="ja-JP" altLang="en-US"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　　　　　　　　　　　　　　　　⇒　支給停止額　４万円　⇒　年金は月</a:t>
            </a:r>
            <a:r>
              <a:rPr kumimoji="1" lang="ja-JP" altLang="en-US" dirty="0"/>
              <a:t>●</a:t>
            </a:r>
            <a:r>
              <a:rPr kumimoji="1" lang="ja-JP" altLang="en-US" b="1" dirty="0"/>
              <a:t>８</a:t>
            </a:r>
            <a:r>
              <a:rPr lang="ja-JP" altLang="en-US"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万円支給</a:t>
            </a:r>
            <a:endParaRPr lang="ja-JP" altLang="en-US" dirty="0">
              <a:solidFill>
                <a:schemeClr val="tx1">
                  <a:lumMod val="65000"/>
                  <a:lumOff val="35000"/>
                </a:schemeClr>
              </a:solidFill>
            </a:endParaRPr>
          </a:p>
        </p:txBody>
      </p:sp>
    </p:spTree>
    <p:extLst>
      <p:ext uri="{BB962C8B-B14F-4D97-AF65-F5344CB8AC3E}">
        <p14:creationId xmlns:p14="http://schemas.microsoft.com/office/powerpoint/2010/main" val="4288278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0" y="74728"/>
            <a:ext cx="7545768"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wrap="none" lIns="70910" tIns="8485" rIns="70910" bIns="8485" anchor="ctr" anchorCtr="0">
            <a:no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nSpc>
                <a:spcPct val="100000"/>
              </a:lnSpc>
              <a:spcBef>
                <a:spcPct val="0"/>
              </a:spcBef>
              <a:buNone/>
            </a:pPr>
            <a:r>
              <a:rPr lang="ja-JP" altLang="en-US" sz="3200" dirty="0">
                <a:solidFill>
                  <a:srgbClr val="444D26"/>
                </a:solidFill>
                <a:latin typeface="Meiryo UI" panose="020B0604030504040204" pitchFamily="50" charset="-128"/>
                <a:ea typeface="Meiryo UI" panose="020B0604030504040204" pitchFamily="50" charset="-128"/>
                <a:cs typeface="Meiryo UI" panose="020B0604030504040204" pitchFamily="50" charset="-128"/>
              </a:rPr>
              <a:t>年金の支給停止とその補填</a:t>
            </a:r>
            <a:endParaRPr lang="ja-JP" altLang="en-US" sz="1800" dirty="0">
              <a:solidFill>
                <a:srgbClr val="444D26"/>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スライド番号プレースホルダー 4"/>
          <p:cNvSpPr>
            <a:spLocks noGrp="1"/>
          </p:cNvSpPr>
          <p:nvPr>
            <p:ph type="sldNum" sz="quarter" idx="12"/>
          </p:nvPr>
        </p:nvSpPr>
        <p:spPr>
          <a:xfrm>
            <a:off x="7086600" y="6538595"/>
            <a:ext cx="2057400" cy="365125"/>
          </a:xfrm>
        </p:spPr>
        <p:txBody>
          <a:bodyPr/>
          <a:lstStyle/>
          <a:p>
            <a:fld id="{3D9753B0-3E50-4523-BA08-32032CD16CB9}" type="slidenum">
              <a:rPr kumimoji="1" lang="ja-JP" altLang="en-US" smtClean="0"/>
              <a:t>8</a:t>
            </a:fld>
            <a:endParaRPr kumimoji="1" lang="ja-JP" altLang="en-US"/>
          </a:p>
        </p:txBody>
      </p:sp>
      <p:sp>
        <p:nvSpPr>
          <p:cNvPr id="11" name="正方形/長方形 10">
            <a:extLst>
              <a:ext uri="{FF2B5EF4-FFF2-40B4-BE49-F238E27FC236}">
                <a16:creationId xmlns:a16="http://schemas.microsoft.com/office/drawing/2014/main" id="{1929D8B1-1F48-54B8-A206-E4C97AA69B47}"/>
              </a:ext>
            </a:extLst>
          </p:cNvPr>
          <p:cNvSpPr/>
          <p:nvPr/>
        </p:nvSpPr>
        <p:spPr>
          <a:xfrm>
            <a:off x="129680" y="705079"/>
            <a:ext cx="8209776" cy="523220"/>
          </a:xfrm>
          <a:prstGeom prst="rect">
            <a:avLst/>
          </a:prstGeom>
        </p:spPr>
        <p:txBody>
          <a:bodyPr wrap="square">
            <a:spAutoFit/>
          </a:bodyPr>
          <a:lstStyle/>
          <a:p>
            <a:pPr>
              <a:spcBef>
                <a:spcPct val="50000"/>
              </a:spcBef>
            </a:pPr>
            <a:r>
              <a:rPr lang="ja-JP" altLang="en-US" sz="2800" dirty="0">
                <a:solidFill>
                  <a:srgbClr val="0066FF"/>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a:solidFill>
                  <a:srgbClr val="0066FF"/>
                </a:solidFill>
                <a:latin typeface="Meiryo UI" panose="020B0604030504040204" pitchFamily="50" charset="-128"/>
                <a:ea typeface="Meiryo UI" panose="020B0604030504040204" pitchFamily="50" charset="-128"/>
                <a:cs typeface="Meiryo UI" panose="020B0604030504040204" pitchFamily="50" charset="-128"/>
              </a:rPr>
              <a:t>雇用保険が給付されている場合も年金が停止します。</a:t>
            </a:r>
            <a:endParaRPr lang="ja-JP" altLang="en-US" sz="2800" dirty="0">
              <a:solidFill>
                <a:srgbClr val="0066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a:extLst>
              <a:ext uri="{FF2B5EF4-FFF2-40B4-BE49-F238E27FC236}">
                <a16:creationId xmlns:a16="http://schemas.microsoft.com/office/drawing/2014/main" id="{312E7F3B-3B61-EF1B-1E6B-2E437BB5FE9B}"/>
              </a:ext>
            </a:extLst>
          </p:cNvPr>
          <p:cNvSpPr txBox="1"/>
          <p:nvPr/>
        </p:nvSpPr>
        <p:spPr>
          <a:xfrm>
            <a:off x="185137" y="1473748"/>
            <a:ext cx="8759166" cy="5355312"/>
          </a:xfrm>
          <a:prstGeom prst="rect">
            <a:avLst/>
          </a:prstGeom>
          <a:noFill/>
        </p:spPr>
        <p:txBody>
          <a:bodyPr wrap="square">
            <a:spAutoFit/>
          </a:bodyPr>
          <a:lstStyle/>
          <a:p>
            <a:pPr marL="342900" indent="-342900">
              <a:buAutoNum type="arabicParenBoth"/>
            </a:pPr>
            <a:r>
              <a:rPr lang="ja-JP" altLang="en-US" dirty="0">
                <a:solidFill>
                  <a:srgbClr val="002060"/>
                </a:solidFill>
                <a:latin typeface="Meiryo UI" panose="020B0604030504040204" pitchFamily="50" charset="-128"/>
                <a:ea typeface="Meiryo UI" panose="020B0604030504040204" pitchFamily="50" charset="-128"/>
              </a:rPr>
              <a:t> 失業給付／基本手当を請求した翌月から給付終了まで老齢厚生年金は全額停止します。</a:t>
            </a:r>
          </a:p>
          <a:p>
            <a:pPr marL="630238"/>
            <a:r>
              <a:rPr lang="ja-JP" altLang="en-US" dirty="0">
                <a:solidFill>
                  <a:srgbClr val="002060"/>
                </a:solidFill>
                <a:latin typeface="Meiryo UI" panose="020B0604030504040204" pitchFamily="50" charset="-128"/>
                <a:ea typeface="Meiryo UI" panose="020B0604030504040204" pitchFamily="50" charset="-128"/>
              </a:rPr>
              <a:t>〇</a:t>
            </a:r>
            <a:r>
              <a:rPr lang="en-US" altLang="ja-JP" dirty="0">
                <a:solidFill>
                  <a:srgbClr val="002060"/>
                </a:solidFill>
                <a:latin typeface="Meiryo UI" panose="020B0604030504040204" pitchFamily="50" charset="-128"/>
                <a:ea typeface="Meiryo UI" panose="020B0604030504040204" pitchFamily="50" charset="-128"/>
              </a:rPr>
              <a:t>65</a:t>
            </a:r>
            <a:r>
              <a:rPr lang="ja-JP" altLang="en-US" dirty="0">
                <a:solidFill>
                  <a:srgbClr val="002060"/>
                </a:solidFill>
                <a:latin typeface="Meiryo UI" panose="020B0604030504040204" pitchFamily="50" charset="-128"/>
                <a:ea typeface="Meiryo UI" panose="020B0604030504040204" pitchFamily="50" charset="-128"/>
              </a:rPr>
              <a:t>歳以上の方は停止しません。</a:t>
            </a:r>
          </a:p>
          <a:p>
            <a:endParaRPr lang="ja-JP" altLang="en-US" dirty="0">
              <a:solidFill>
                <a:srgbClr val="002060"/>
              </a:solidFill>
              <a:latin typeface="Meiryo UI" panose="020B0604030504040204" pitchFamily="50" charset="-128"/>
              <a:ea typeface="Meiryo UI" panose="020B0604030504040204" pitchFamily="50" charset="-128"/>
            </a:endParaRPr>
          </a:p>
          <a:p>
            <a:r>
              <a:rPr lang="en-US" altLang="ja-JP" dirty="0">
                <a:solidFill>
                  <a:srgbClr val="002060"/>
                </a:solidFill>
                <a:latin typeface="Meiryo UI" panose="020B0604030504040204" pitchFamily="50" charset="-128"/>
                <a:ea typeface="Meiryo UI" panose="020B0604030504040204" pitchFamily="50" charset="-128"/>
              </a:rPr>
              <a:t>(2) </a:t>
            </a:r>
            <a:r>
              <a:rPr lang="ja-JP" altLang="en-US" dirty="0">
                <a:solidFill>
                  <a:srgbClr val="002060"/>
                </a:solidFill>
                <a:latin typeface="Meiryo UI" panose="020B0604030504040204" pitchFamily="50" charset="-128"/>
                <a:ea typeface="Meiryo UI" panose="020B0604030504040204" pitchFamily="50" charset="-128"/>
              </a:rPr>
              <a:t>高年齢雇用継続給付を受給しているときは老齢厚生年金は一部停止します。</a:t>
            </a:r>
          </a:p>
          <a:p>
            <a:pPr marL="630238"/>
            <a:r>
              <a:rPr lang="ja-JP" altLang="en-US" dirty="0">
                <a:solidFill>
                  <a:srgbClr val="002060"/>
                </a:solidFill>
                <a:latin typeface="Meiryo UI" panose="020B0604030504040204" pitchFamily="50" charset="-128"/>
                <a:ea typeface="Meiryo UI" panose="020B0604030504040204" pitchFamily="50" charset="-128"/>
              </a:rPr>
              <a:t>〇停止額は標準報酬月額の最高</a:t>
            </a:r>
            <a:r>
              <a:rPr lang="en-US" altLang="ja-JP" dirty="0">
                <a:solidFill>
                  <a:srgbClr val="002060"/>
                </a:solidFill>
                <a:latin typeface="Meiryo UI" panose="020B0604030504040204" pitchFamily="50" charset="-128"/>
                <a:ea typeface="Meiryo UI" panose="020B0604030504040204" pitchFamily="50" charset="-128"/>
              </a:rPr>
              <a:t>6%</a:t>
            </a:r>
            <a:endParaRPr lang="ja-JP" altLang="en-US" dirty="0">
              <a:solidFill>
                <a:srgbClr val="002060"/>
              </a:solidFill>
              <a:latin typeface="Meiryo UI" panose="020B0604030504040204" pitchFamily="50" charset="-128"/>
              <a:ea typeface="Meiryo UI" panose="020B0604030504040204" pitchFamily="50" charset="-128"/>
            </a:endParaRPr>
          </a:p>
          <a:p>
            <a:pPr marL="630238"/>
            <a:r>
              <a:rPr lang="ja-JP" altLang="en-US" dirty="0">
                <a:solidFill>
                  <a:srgbClr val="002060"/>
                </a:solidFill>
                <a:latin typeface="Meiryo UI" panose="020B0604030504040204" pitchFamily="50" charset="-128"/>
                <a:ea typeface="Meiryo UI" panose="020B0604030504040204" pitchFamily="50" charset="-128"/>
              </a:rPr>
              <a:t>〇高年齢雇用継続給付の支給は</a:t>
            </a:r>
            <a:r>
              <a:rPr lang="en-US" altLang="ja-JP" dirty="0">
                <a:solidFill>
                  <a:srgbClr val="002060"/>
                </a:solidFill>
                <a:latin typeface="Meiryo UI" panose="020B0604030504040204" pitchFamily="50" charset="-128"/>
                <a:ea typeface="Meiryo UI" panose="020B0604030504040204" pitchFamily="50" charset="-128"/>
              </a:rPr>
              <a:t>65</a:t>
            </a:r>
            <a:r>
              <a:rPr lang="ja-JP" altLang="en-US" dirty="0">
                <a:solidFill>
                  <a:srgbClr val="002060"/>
                </a:solidFill>
                <a:latin typeface="Meiryo UI" panose="020B0604030504040204" pitchFamily="50" charset="-128"/>
                <a:ea typeface="Meiryo UI" panose="020B0604030504040204" pitchFamily="50" charset="-128"/>
              </a:rPr>
              <a:t>歳までです。</a:t>
            </a:r>
          </a:p>
          <a:p>
            <a:pPr marL="342900" indent="-342900">
              <a:buAutoNum type="arabicParenBoth"/>
            </a:pPr>
            <a:endParaRPr lang="ja-JP" altLang="en-US" dirty="0">
              <a:solidFill>
                <a:srgbClr val="002060"/>
              </a:solidFill>
              <a:latin typeface="Meiryo UI" panose="020B0604030504040204" pitchFamily="50" charset="-128"/>
              <a:ea typeface="Meiryo UI" panose="020B0604030504040204" pitchFamily="50" charset="-128"/>
            </a:endParaRPr>
          </a:p>
          <a:p>
            <a:r>
              <a:rPr lang="en-US" altLang="ja-JP" dirty="0">
                <a:solidFill>
                  <a:srgbClr val="002060"/>
                </a:solidFill>
                <a:latin typeface="Meiryo UI" panose="020B0604030504040204" pitchFamily="50" charset="-128"/>
                <a:ea typeface="Meiryo UI" panose="020B0604030504040204" pitchFamily="50" charset="-128"/>
              </a:rPr>
              <a:t>(3) </a:t>
            </a:r>
            <a:r>
              <a:rPr lang="ja-JP" altLang="en-US" dirty="0">
                <a:solidFill>
                  <a:srgbClr val="002060"/>
                </a:solidFill>
                <a:latin typeface="Meiryo UI" panose="020B0604030504040204" pitchFamily="50" charset="-128"/>
                <a:ea typeface="Meiryo UI" panose="020B0604030504040204" pitchFamily="50" charset="-128"/>
              </a:rPr>
              <a:t>遺族厚生年金や障害厚生年金を受給しているときは老齢厚生年金は全額停止します。</a:t>
            </a:r>
          </a:p>
          <a:p>
            <a:pPr marL="630238"/>
            <a:r>
              <a:rPr lang="ja-JP" altLang="en-US" dirty="0">
                <a:solidFill>
                  <a:srgbClr val="002060"/>
                </a:solidFill>
                <a:latin typeface="Meiryo UI" panose="020B0604030504040204" pitchFamily="50" charset="-128"/>
                <a:ea typeface="Meiryo UI" panose="020B0604030504040204" pitchFamily="50" charset="-128"/>
              </a:rPr>
              <a:t>〇他の種類の年金との併給はできない</a:t>
            </a:r>
            <a:endParaRPr lang="en-US" altLang="ja-JP" dirty="0">
              <a:solidFill>
                <a:srgbClr val="002060"/>
              </a:solidFill>
              <a:latin typeface="Meiryo UI" panose="020B0604030504040204" pitchFamily="50" charset="-128"/>
              <a:ea typeface="Meiryo UI" panose="020B0604030504040204" pitchFamily="50" charset="-128"/>
            </a:endParaRPr>
          </a:p>
          <a:p>
            <a:pPr marL="630238"/>
            <a:endParaRPr lang="en-US" altLang="ja-JP" dirty="0">
              <a:solidFill>
                <a:srgbClr val="002060"/>
              </a:solidFill>
              <a:latin typeface="Meiryo UI" panose="020B0604030504040204" pitchFamily="50" charset="-128"/>
              <a:ea typeface="Meiryo UI" panose="020B0604030504040204" pitchFamily="50" charset="-128"/>
            </a:endParaRPr>
          </a:p>
          <a:p>
            <a:pPr marL="630238"/>
            <a:endParaRPr lang="en-US" altLang="ja-JP" dirty="0">
              <a:solidFill>
                <a:srgbClr val="002060"/>
              </a:solidFill>
              <a:latin typeface="Meiryo UI" panose="020B0604030504040204" pitchFamily="50" charset="-128"/>
              <a:ea typeface="Meiryo UI" panose="020B0604030504040204" pitchFamily="50" charset="-128"/>
            </a:endParaRPr>
          </a:p>
          <a:p>
            <a:pPr marL="630238"/>
            <a:endParaRPr lang="en-US" altLang="ja-JP"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FF0000"/>
                </a:solidFill>
                <a:latin typeface="Meiryo UI" panose="020B0604030504040204" pitchFamily="50" charset="-128"/>
                <a:ea typeface="Meiryo UI" panose="020B0604030504040204" pitchFamily="50" charset="-128"/>
              </a:rPr>
              <a:t>前ページや上記により老齢厚生年金が停止した場合は、その補填を請求できます。</a:t>
            </a:r>
          </a:p>
          <a:p>
            <a:endParaRPr lang="ja-JP" altLang="en-US" dirty="0">
              <a:solidFill>
                <a:srgbClr val="002060"/>
              </a:solidFill>
              <a:latin typeface="Meiryo UI" panose="020B0604030504040204" pitchFamily="50" charset="-128"/>
              <a:ea typeface="Meiryo UI" panose="020B0604030504040204" pitchFamily="50" charset="-128"/>
            </a:endParaRPr>
          </a:p>
          <a:p>
            <a:r>
              <a:rPr lang="en-US" altLang="ja-JP" dirty="0">
                <a:solidFill>
                  <a:srgbClr val="002060"/>
                </a:solidFill>
                <a:latin typeface="Meiryo UI" panose="020B0604030504040204" pitchFamily="50" charset="-128"/>
                <a:ea typeface="Meiryo UI" panose="020B0604030504040204" pitchFamily="50" charset="-128"/>
              </a:rPr>
              <a:t>&lt; </a:t>
            </a:r>
            <a:r>
              <a:rPr lang="ja-JP" altLang="en-US" dirty="0">
                <a:solidFill>
                  <a:srgbClr val="002060"/>
                </a:solidFill>
                <a:latin typeface="Meiryo UI" panose="020B0604030504040204" pitchFamily="50" charset="-128"/>
                <a:ea typeface="Meiryo UI" panose="020B0604030504040204" pitchFamily="50" charset="-128"/>
              </a:rPr>
              <a:t>請求先 </a:t>
            </a:r>
            <a:r>
              <a:rPr lang="en-US" altLang="ja-JP" dirty="0">
                <a:solidFill>
                  <a:srgbClr val="002060"/>
                </a:solidFill>
                <a:latin typeface="Meiryo UI" panose="020B0604030504040204" pitchFamily="50" charset="-128"/>
                <a:ea typeface="Meiryo UI" panose="020B0604030504040204" pitchFamily="50" charset="-128"/>
              </a:rPr>
              <a:t>&gt; </a:t>
            </a:r>
            <a:r>
              <a:rPr lang="ja-JP" altLang="en-US" dirty="0">
                <a:solidFill>
                  <a:srgbClr val="002060"/>
                </a:solidFill>
                <a:latin typeface="Meiryo UI" panose="020B0604030504040204" pitchFamily="50" charset="-128"/>
                <a:ea typeface="Meiryo UI" panose="020B0604030504040204" pitchFamily="50" charset="-128"/>
              </a:rPr>
              <a:t>　</a:t>
            </a:r>
            <a:r>
              <a:rPr lang="en-US" altLang="ja-JP" dirty="0">
                <a:solidFill>
                  <a:srgbClr val="002060"/>
                </a:solidFill>
                <a:latin typeface="Meiryo UI" panose="020B0604030504040204" pitchFamily="50" charset="-128"/>
                <a:ea typeface="Meiryo UI" panose="020B0604030504040204" pitchFamily="50" charset="-128"/>
              </a:rPr>
              <a:t>NTT</a:t>
            </a:r>
            <a:r>
              <a:rPr lang="ja-JP" altLang="en-US" dirty="0">
                <a:solidFill>
                  <a:srgbClr val="002060"/>
                </a:solidFill>
                <a:latin typeface="Meiryo UI" panose="020B0604030504040204" pitchFamily="50" charset="-128"/>
                <a:ea typeface="Meiryo UI" panose="020B0604030504040204" pitchFamily="50" charset="-128"/>
              </a:rPr>
              <a:t>企業年金基金</a:t>
            </a:r>
          </a:p>
          <a:p>
            <a:r>
              <a:rPr lang="en-US" altLang="ja-JP" dirty="0">
                <a:solidFill>
                  <a:srgbClr val="002060"/>
                </a:solidFill>
                <a:latin typeface="Meiryo UI" panose="020B0604030504040204" pitchFamily="50" charset="-128"/>
                <a:ea typeface="Meiryo UI" panose="020B0604030504040204" pitchFamily="50" charset="-128"/>
              </a:rPr>
              <a:t>&lt;</a:t>
            </a:r>
            <a:r>
              <a:rPr lang="ja-JP" altLang="en-US" dirty="0">
                <a:solidFill>
                  <a:srgbClr val="002060"/>
                </a:solidFill>
                <a:latin typeface="Meiryo UI" panose="020B0604030504040204" pitchFamily="50" charset="-128"/>
                <a:ea typeface="Meiryo UI" panose="020B0604030504040204" pitchFamily="50" charset="-128"/>
              </a:rPr>
              <a:t>請求方法</a:t>
            </a:r>
            <a:r>
              <a:rPr lang="en-US" altLang="ja-JP" dirty="0">
                <a:solidFill>
                  <a:srgbClr val="002060"/>
                </a:solidFill>
                <a:latin typeface="Meiryo UI" panose="020B0604030504040204" pitchFamily="50" charset="-128"/>
                <a:ea typeface="Meiryo UI" panose="020B0604030504040204" pitchFamily="50" charset="-128"/>
              </a:rPr>
              <a:t>&gt;</a:t>
            </a:r>
            <a:r>
              <a:rPr lang="ja-JP" altLang="en-US" dirty="0">
                <a:solidFill>
                  <a:srgbClr val="002060"/>
                </a:solidFill>
                <a:latin typeface="Meiryo UI" panose="020B0604030504040204" pitchFamily="50" charset="-128"/>
                <a:ea typeface="Meiryo UI" panose="020B0604030504040204" pitchFamily="50" charset="-128"/>
              </a:rPr>
              <a:t>　在職等補償年金を請求</a:t>
            </a:r>
          </a:p>
          <a:p>
            <a:r>
              <a:rPr lang="en-US" altLang="ja-JP" dirty="0">
                <a:solidFill>
                  <a:srgbClr val="002060"/>
                </a:solidFill>
                <a:latin typeface="Meiryo UI" panose="020B0604030504040204" pitchFamily="50" charset="-128"/>
                <a:ea typeface="Meiryo UI" panose="020B0604030504040204" pitchFamily="50" charset="-128"/>
              </a:rPr>
              <a:t>&lt;</a:t>
            </a:r>
            <a:r>
              <a:rPr lang="ja-JP" altLang="en-US" dirty="0">
                <a:solidFill>
                  <a:srgbClr val="002060"/>
                </a:solidFill>
                <a:latin typeface="Meiryo UI" panose="020B0604030504040204" pitchFamily="50" charset="-128"/>
                <a:ea typeface="Meiryo UI" panose="020B0604030504040204" pitchFamily="50" charset="-128"/>
              </a:rPr>
              <a:t>請求時期</a:t>
            </a:r>
            <a:r>
              <a:rPr lang="en-US" altLang="ja-JP" dirty="0">
                <a:solidFill>
                  <a:srgbClr val="002060"/>
                </a:solidFill>
                <a:latin typeface="Meiryo UI" panose="020B0604030504040204" pitchFamily="50" charset="-128"/>
                <a:ea typeface="Meiryo UI" panose="020B0604030504040204" pitchFamily="50" charset="-128"/>
              </a:rPr>
              <a:t>&gt;</a:t>
            </a:r>
            <a:r>
              <a:rPr lang="ja-JP" altLang="en-US" dirty="0">
                <a:solidFill>
                  <a:srgbClr val="002060"/>
                </a:solidFill>
                <a:latin typeface="Meiryo UI" panose="020B0604030504040204" pitchFamily="50" charset="-128"/>
                <a:ea typeface="Meiryo UI" panose="020B0604030504040204" pitchFamily="50" charset="-128"/>
              </a:rPr>
              <a:t>　年末初に送付されてくる</a:t>
            </a:r>
            <a:r>
              <a:rPr lang="en-US" altLang="ja-JP" dirty="0">
                <a:solidFill>
                  <a:srgbClr val="002060"/>
                </a:solidFill>
                <a:latin typeface="Meiryo UI" panose="020B0604030504040204" pitchFamily="50" charset="-128"/>
                <a:ea typeface="Meiryo UI" panose="020B0604030504040204" pitchFamily="50" charset="-128"/>
              </a:rPr>
              <a:t>NTT</a:t>
            </a:r>
            <a:r>
              <a:rPr lang="ja-JP" altLang="en-US" dirty="0">
                <a:solidFill>
                  <a:srgbClr val="002060"/>
                </a:solidFill>
                <a:latin typeface="Meiryo UI" panose="020B0604030504040204" pitchFamily="50" charset="-128"/>
                <a:ea typeface="Meiryo UI" panose="020B0604030504040204" pitchFamily="50" charset="-128"/>
              </a:rPr>
              <a:t>企業年金基金からの案内による</a:t>
            </a:r>
          </a:p>
          <a:p>
            <a:r>
              <a:rPr lang="en-US" altLang="ja-JP" dirty="0">
                <a:solidFill>
                  <a:srgbClr val="002060"/>
                </a:solidFill>
                <a:latin typeface="Meiryo UI" panose="020B0604030504040204" pitchFamily="50" charset="-128"/>
                <a:ea typeface="Meiryo UI" panose="020B0604030504040204" pitchFamily="50" charset="-128"/>
              </a:rPr>
              <a:t>&lt; </a:t>
            </a:r>
            <a:r>
              <a:rPr lang="ja-JP" altLang="en-US" dirty="0">
                <a:solidFill>
                  <a:srgbClr val="002060"/>
                </a:solidFill>
                <a:latin typeface="Meiryo UI" panose="020B0604030504040204" pitchFamily="50" charset="-128"/>
                <a:ea typeface="Meiryo UI" panose="020B0604030504040204" pitchFamily="50" charset="-128"/>
              </a:rPr>
              <a:t>給付額 </a:t>
            </a:r>
            <a:r>
              <a:rPr lang="en-US" altLang="ja-JP" dirty="0">
                <a:solidFill>
                  <a:srgbClr val="002060"/>
                </a:solidFill>
                <a:latin typeface="Meiryo UI" panose="020B0604030504040204" pitchFamily="50" charset="-128"/>
                <a:ea typeface="Meiryo UI" panose="020B0604030504040204" pitchFamily="50" charset="-128"/>
              </a:rPr>
              <a:t>&gt; </a:t>
            </a:r>
            <a:r>
              <a:rPr lang="ja-JP" altLang="en-US" dirty="0">
                <a:solidFill>
                  <a:srgbClr val="002060"/>
                </a:solidFill>
                <a:latin typeface="Meiryo UI" panose="020B0604030504040204" pitchFamily="50" charset="-128"/>
                <a:ea typeface="Meiryo UI" panose="020B0604030504040204" pitchFamily="50" charset="-128"/>
              </a:rPr>
              <a:t>　停止された約半額</a:t>
            </a:r>
            <a:endParaRPr lang="en-US" altLang="ja-JP" dirty="0">
              <a:solidFill>
                <a:srgbClr val="002060"/>
              </a:solidFill>
              <a:latin typeface="Meiryo UI" panose="020B0604030504040204" pitchFamily="50" charset="-128"/>
              <a:ea typeface="Meiryo UI" panose="020B0604030504040204" pitchFamily="50" charset="-128"/>
            </a:endParaRPr>
          </a:p>
          <a:p>
            <a:r>
              <a:rPr lang="en-US" altLang="ja-JP" dirty="0">
                <a:solidFill>
                  <a:srgbClr val="002060"/>
                </a:solidFill>
                <a:latin typeface="Meiryo UI" panose="020B0604030504040204" pitchFamily="50" charset="-128"/>
                <a:ea typeface="Meiryo UI" panose="020B0604030504040204" pitchFamily="50" charset="-128"/>
              </a:rPr>
              <a:t>&lt;</a:t>
            </a:r>
            <a:r>
              <a:rPr lang="ja-JP" altLang="en-US" dirty="0">
                <a:solidFill>
                  <a:srgbClr val="002060"/>
                </a:solidFill>
                <a:latin typeface="Meiryo UI" panose="020B0604030504040204" pitchFamily="50" charset="-128"/>
                <a:ea typeface="Meiryo UI" panose="020B0604030504040204" pitchFamily="50" charset="-128"/>
              </a:rPr>
              <a:t>給付時期</a:t>
            </a:r>
            <a:r>
              <a:rPr lang="en-US" altLang="ja-JP" dirty="0">
                <a:solidFill>
                  <a:srgbClr val="002060"/>
                </a:solidFill>
                <a:latin typeface="Meiryo UI" panose="020B0604030504040204" pitchFamily="50" charset="-128"/>
                <a:ea typeface="Meiryo UI" panose="020B0604030504040204" pitchFamily="50" charset="-128"/>
              </a:rPr>
              <a:t>&gt;</a:t>
            </a:r>
            <a:r>
              <a:rPr lang="ja-JP" altLang="en-US" dirty="0">
                <a:solidFill>
                  <a:srgbClr val="002060"/>
                </a:solidFill>
                <a:latin typeface="Meiryo UI" panose="020B0604030504040204" pitchFamily="50" charset="-128"/>
                <a:ea typeface="Meiryo UI" panose="020B0604030504040204" pitchFamily="50" charset="-128"/>
              </a:rPr>
              <a:t>　停止された翌年の</a:t>
            </a:r>
            <a:r>
              <a:rPr lang="en-US" altLang="ja-JP" dirty="0">
                <a:solidFill>
                  <a:srgbClr val="002060"/>
                </a:solidFill>
                <a:latin typeface="Meiryo UI" panose="020B0604030504040204" pitchFamily="50" charset="-128"/>
                <a:ea typeface="Meiryo UI" panose="020B0604030504040204" pitchFamily="50" charset="-128"/>
              </a:rPr>
              <a:t>7</a:t>
            </a:r>
            <a:r>
              <a:rPr lang="ja-JP" altLang="en-US" dirty="0">
                <a:solidFill>
                  <a:srgbClr val="002060"/>
                </a:solidFill>
                <a:latin typeface="Meiryo UI" panose="020B0604030504040204" pitchFamily="50" charset="-128"/>
                <a:ea typeface="Meiryo UI" panose="020B0604030504040204" pitchFamily="50" charset="-128"/>
              </a:rPr>
              <a:t>月</a:t>
            </a:r>
            <a:r>
              <a:rPr lang="en-US" altLang="ja-JP" dirty="0">
                <a:solidFill>
                  <a:srgbClr val="002060"/>
                </a:solidFill>
                <a:latin typeface="Meiryo UI" panose="020B0604030504040204" pitchFamily="50" charset="-128"/>
                <a:ea typeface="Meiryo UI" panose="020B0604030504040204" pitchFamily="50" charset="-128"/>
              </a:rPr>
              <a:t>15</a:t>
            </a:r>
            <a:r>
              <a:rPr lang="ja-JP" altLang="en-US" dirty="0">
                <a:solidFill>
                  <a:srgbClr val="002060"/>
                </a:solidFill>
                <a:latin typeface="Meiryo UI" panose="020B0604030504040204" pitchFamily="50" charset="-128"/>
                <a:ea typeface="Meiryo UI" panose="020B0604030504040204" pitchFamily="50" charset="-128"/>
              </a:rPr>
              <a:t>日</a:t>
            </a:r>
            <a:endParaRPr lang="en-US" altLang="ja-JP" dirty="0">
              <a:solidFill>
                <a:srgbClr val="002060"/>
              </a:solidFill>
              <a:latin typeface="Meiryo UI" panose="020B0604030504040204" pitchFamily="50" charset="-128"/>
              <a:ea typeface="Meiryo UI" panose="020B0604030504040204" pitchFamily="50" charset="-128"/>
            </a:endParaRPr>
          </a:p>
        </p:txBody>
      </p:sp>
      <p:sp>
        <p:nvSpPr>
          <p:cNvPr id="16" name="矢印: 下 15">
            <a:extLst>
              <a:ext uri="{FF2B5EF4-FFF2-40B4-BE49-F238E27FC236}">
                <a16:creationId xmlns:a16="http://schemas.microsoft.com/office/drawing/2014/main" id="{C06C4D3C-29D4-EACB-CF26-AA73D5C1078E}"/>
              </a:ext>
            </a:extLst>
          </p:cNvPr>
          <p:cNvSpPr/>
          <p:nvPr/>
        </p:nvSpPr>
        <p:spPr>
          <a:xfrm>
            <a:off x="2827283" y="4125748"/>
            <a:ext cx="1019503" cy="357543"/>
          </a:xfrm>
          <a:prstGeom prst="downArrow">
            <a:avLst/>
          </a:prstGeom>
          <a:solidFill>
            <a:srgbClr val="00336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10133650"/>
      </p:ext>
    </p:extLst>
  </p:cSld>
  <p:clrMapOvr>
    <a:masterClrMapping/>
  </p:clrMapOvr>
</p:sld>
</file>

<file path=ppt/theme/theme1.xml><?xml version="1.0" encoding="utf-8"?>
<a:theme xmlns:a="http://schemas.openxmlformats.org/drawingml/2006/main" name="Office テーマ">
  <a:themeElements>
    <a:clrScheme name="ユーザー定義 1">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2294</Words>
  <Application>Microsoft Office PowerPoint</Application>
  <PresentationFormat>画面に合わせる (4:3)</PresentationFormat>
  <Paragraphs>252</Paragraphs>
  <Slides>13</Slides>
  <Notes>13</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13</vt:i4>
      </vt:variant>
    </vt:vector>
  </HeadingPairs>
  <TitlesOfParts>
    <vt:vector size="17" baseType="lpstr">
      <vt:lpstr>Meiryo UI</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2014-08-21T00:29:15Z</dcterms:created>
  <dcterms:modified xsi:type="dcterms:W3CDTF">2024-11-26T03:19:06Z</dcterms:modified>
</cp:coreProperties>
</file>