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p:scale>
          <a:sx n="96" d="100"/>
          <a:sy n="96" d="100"/>
        </p:scale>
        <p:origin x="63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259BB43-FB85-4AE3-A0E8-2B1FE2DF67F4}" type="datetimeFigureOut">
              <a:rPr kumimoji="1" lang="ja-JP" altLang="en-US" smtClean="0"/>
              <a:t>2024/3/30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C45C4D-D163-48BB-83EA-FD44161FBCDA}" type="slidenum">
              <a:rPr kumimoji="1" lang="ja-JP" altLang="en-US" smtClean="0"/>
              <a:t>‹#›</a:t>
            </a:fld>
            <a:endParaRPr kumimoji="1" lang="ja-JP" altLang="en-US"/>
          </a:p>
        </p:txBody>
      </p:sp>
    </p:spTree>
    <p:extLst>
      <p:ext uri="{BB962C8B-B14F-4D97-AF65-F5344CB8AC3E}">
        <p14:creationId xmlns:p14="http://schemas.microsoft.com/office/powerpoint/2010/main" val="1132675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59BB43-FB85-4AE3-A0E8-2B1FE2DF67F4}" type="datetimeFigureOut">
              <a:rPr kumimoji="1" lang="ja-JP" altLang="en-US" smtClean="0"/>
              <a:t>2024/3/30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C45C4D-D163-48BB-83EA-FD44161FBCDA}" type="slidenum">
              <a:rPr kumimoji="1" lang="ja-JP" altLang="en-US" smtClean="0"/>
              <a:t>‹#›</a:t>
            </a:fld>
            <a:endParaRPr kumimoji="1" lang="ja-JP" altLang="en-US"/>
          </a:p>
        </p:txBody>
      </p:sp>
    </p:spTree>
    <p:extLst>
      <p:ext uri="{BB962C8B-B14F-4D97-AF65-F5344CB8AC3E}">
        <p14:creationId xmlns:p14="http://schemas.microsoft.com/office/powerpoint/2010/main" val="25886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59BB43-FB85-4AE3-A0E8-2B1FE2DF67F4}" type="datetimeFigureOut">
              <a:rPr kumimoji="1" lang="ja-JP" altLang="en-US" smtClean="0"/>
              <a:t>2024/3/30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C45C4D-D163-48BB-83EA-FD44161FBCDA}" type="slidenum">
              <a:rPr kumimoji="1" lang="ja-JP" altLang="en-US" smtClean="0"/>
              <a:t>‹#›</a:t>
            </a:fld>
            <a:endParaRPr kumimoji="1" lang="ja-JP" altLang="en-US"/>
          </a:p>
        </p:txBody>
      </p:sp>
    </p:spTree>
    <p:extLst>
      <p:ext uri="{BB962C8B-B14F-4D97-AF65-F5344CB8AC3E}">
        <p14:creationId xmlns:p14="http://schemas.microsoft.com/office/powerpoint/2010/main" val="499563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59BB43-FB85-4AE3-A0E8-2B1FE2DF67F4}" type="datetimeFigureOut">
              <a:rPr kumimoji="1" lang="ja-JP" altLang="en-US" smtClean="0"/>
              <a:t>2024/3/30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C45C4D-D163-48BB-83EA-FD44161FBCDA}" type="slidenum">
              <a:rPr kumimoji="1" lang="ja-JP" altLang="en-US" smtClean="0"/>
              <a:t>‹#›</a:t>
            </a:fld>
            <a:endParaRPr kumimoji="1" lang="ja-JP" altLang="en-US"/>
          </a:p>
        </p:txBody>
      </p:sp>
    </p:spTree>
    <p:extLst>
      <p:ext uri="{BB962C8B-B14F-4D97-AF65-F5344CB8AC3E}">
        <p14:creationId xmlns:p14="http://schemas.microsoft.com/office/powerpoint/2010/main" val="3093228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259BB43-FB85-4AE3-A0E8-2B1FE2DF67F4}" type="datetimeFigureOut">
              <a:rPr kumimoji="1" lang="ja-JP" altLang="en-US" smtClean="0"/>
              <a:t>2024/3/30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C45C4D-D163-48BB-83EA-FD44161FBCDA}" type="slidenum">
              <a:rPr kumimoji="1" lang="ja-JP" altLang="en-US" smtClean="0"/>
              <a:t>‹#›</a:t>
            </a:fld>
            <a:endParaRPr kumimoji="1" lang="ja-JP" altLang="en-US"/>
          </a:p>
        </p:txBody>
      </p:sp>
    </p:spTree>
    <p:extLst>
      <p:ext uri="{BB962C8B-B14F-4D97-AF65-F5344CB8AC3E}">
        <p14:creationId xmlns:p14="http://schemas.microsoft.com/office/powerpoint/2010/main" val="2510066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259BB43-FB85-4AE3-A0E8-2B1FE2DF67F4}" type="datetimeFigureOut">
              <a:rPr kumimoji="1" lang="ja-JP" altLang="en-US" smtClean="0"/>
              <a:t>2024/3/30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C45C4D-D163-48BB-83EA-FD44161FBCDA}" type="slidenum">
              <a:rPr kumimoji="1" lang="ja-JP" altLang="en-US" smtClean="0"/>
              <a:t>‹#›</a:t>
            </a:fld>
            <a:endParaRPr kumimoji="1" lang="ja-JP" altLang="en-US"/>
          </a:p>
        </p:txBody>
      </p:sp>
    </p:spTree>
    <p:extLst>
      <p:ext uri="{BB962C8B-B14F-4D97-AF65-F5344CB8AC3E}">
        <p14:creationId xmlns:p14="http://schemas.microsoft.com/office/powerpoint/2010/main" val="2443185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259BB43-FB85-4AE3-A0E8-2B1FE2DF67F4}" type="datetimeFigureOut">
              <a:rPr kumimoji="1" lang="ja-JP" altLang="en-US" smtClean="0"/>
              <a:t>2024/3/30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2C45C4D-D163-48BB-83EA-FD44161FBCDA}" type="slidenum">
              <a:rPr kumimoji="1" lang="ja-JP" altLang="en-US" smtClean="0"/>
              <a:t>‹#›</a:t>
            </a:fld>
            <a:endParaRPr kumimoji="1" lang="ja-JP" altLang="en-US"/>
          </a:p>
        </p:txBody>
      </p:sp>
    </p:spTree>
    <p:extLst>
      <p:ext uri="{BB962C8B-B14F-4D97-AF65-F5344CB8AC3E}">
        <p14:creationId xmlns:p14="http://schemas.microsoft.com/office/powerpoint/2010/main" val="2371451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259BB43-FB85-4AE3-A0E8-2B1FE2DF67F4}" type="datetimeFigureOut">
              <a:rPr kumimoji="1" lang="ja-JP" altLang="en-US" smtClean="0"/>
              <a:t>2024/3/30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2C45C4D-D163-48BB-83EA-FD44161FBCDA}" type="slidenum">
              <a:rPr kumimoji="1" lang="ja-JP" altLang="en-US" smtClean="0"/>
              <a:t>‹#›</a:t>
            </a:fld>
            <a:endParaRPr kumimoji="1" lang="ja-JP" altLang="en-US"/>
          </a:p>
        </p:txBody>
      </p:sp>
    </p:spTree>
    <p:extLst>
      <p:ext uri="{BB962C8B-B14F-4D97-AF65-F5344CB8AC3E}">
        <p14:creationId xmlns:p14="http://schemas.microsoft.com/office/powerpoint/2010/main" val="3522993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9BB43-FB85-4AE3-A0E8-2B1FE2DF67F4}" type="datetimeFigureOut">
              <a:rPr kumimoji="1" lang="ja-JP" altLang="en-US" smtClean="0"/>
              <a:t>2024/3/30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2C45C4D-D163-48BB-83EA-FD44161FBCDA}" type="slidenum">
              <a:rPr kumimoji="1" lang="ja-JP" altLang="en-US" smtClean="0"/>
              <a:t>‹#›</a:t>
            </a:fld>
            <a:endParaRPr kumimoji="1" lang="ja-JP" altLang="en-US"/>
          </a:p>
        </p:txBody>
      </p:sp>
    </p:spTree>
    <p:extLst>
      <p:ext uri="{BB962C8B-B14F-4D97-AF65-F5344CB8AC3E}">
        <p14:creationId xmlns:p14="http://schemas.microsoft.com/office/powerpoint/2010/main" val="1976729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259BB43-FB85-4AE3-A0E8-2B1FE2DF67F4}" type="datetimeFigureOut">
              <a:rPr kumimoji="1" lang="ja-JP" altLang="en-US" smtClean="0"/>
              <a:t>2024/3/30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C45C4D-D163-48BB-83EA-FD44161FBCDA}" type="slidenum">
              <a:rPr kumimoji="1" lang="ja-JP" altLang="en-US" smtClean="0"/>
              <a:t>‹#›</a:t>
            </a:fld>
            <a:endParaRPr kumimoji="1" lang="ja-JP" altLang="en-US"/>
          </a:p>
        </p:txBody>
      </p:sp>
    </p:spTree>
    <p:extLst>
      <p:ext uri="{BB962C8B-B14F-4D97-AF65-F5344CB8AC3E}">
        <p14:creationId xmlns:p14="http://schemas.microsoft.com/office/powerpoint/2010/main" val="2810270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259BB43-FB85-4AE3-A0E8-2B1FE2DF67F4}" type="datetimeFigureOut">
              <a:rPr kumimoji="1" lang="ja-JP" altLang="en-US" smtClean="0"/>
              <a:t>2024/3/30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C45C4D-D163-48BB-83EA-FD44161FBCDA}" type="slidenum">
              <a:rPr kumimoji="1" lang="ja-JP" altLang="en-US" smtClean="0"/>
              <a:t>‹#›</a:t>
            </a:fld>
            <a:endParaRPr kumimoji="1" lang="ja-JP" altLang="en-US"/>
          </a:p>
        </p:txBody>
      </p:sp>
    </p:spTree>
    <p:extLst>
      <p:ext uri="{BB962C8B-B14F-4D97-AF65-F5344CB8AC3E}">
        <p14:creationId xmlns:p14="http://schemas.microsoft.com/office/powerpoint/2010/main" val="3005060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259BB43-FB85-4AE3-A0E8-2B1FE2DF67F4}" type="datetimeFigureOut">
              <a:rPr kumimoji="1" lang="ja-JP" altLang="en-US" smtClean="0"/>
              <a:t>2024/3/30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2C45C4D-D163-48BB-83EA-FD44161FBCDA}" type="slidenum">
              <a:rPr kumimoji="1" lang="ja-JP" altLang="en-US" smtClean="0"/>
              <a:t>‹#›</a:t>
            </a:fld>
            <a:endParaRPr kumimoji="1" lang="ja-JP" altLang="en-US"/>
          </a:p>
        </p:txBody>
      </p:sp>
    </p:spTree>
    <p:extLst>
      <p:ext uri="{BB962C8B-B14F-4D97-AF65-F5344CB8AC3E}">
        <p14:creationId xmlns:p14="http://schemas.microsoft.com/office/powerpoint/2010/main" val="40525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2D8A803-6FB2-63B9-B569-E160D082FEE5}"/>
              </a:ext>
            </a:extLst>
          </p:cNvPr>
          <p:cNvSpPr txBox="1"/>
          <p:nvPr/>
        </p:nvSpPr>
        <p:spPr>
          <a:xfrm>
            <a:off x="4593102" y="26737"/>
            <a:ext cx="1828800" cy="307777"/>
          </a:xfrm>
          <a:prstGeom prst="rect">
            <a:avLst/>
          </a:prstGeom>
          <a:noFill/>
        </p:spPr>
        <p:txBody>
          <a:bodyPr wrap="square" rtlCol="0">
            <a:spAutoFit/>
          </a:bodyPr>
          <a:lstStyle/>
          <a:p>
            <a:pPr algn="dist"/>
            <a:r>
              <a:rPr kumimoji="1" lang="en-US" altLang="ja-JP" sz="1400" i="1" dirty="0">
                <a:latin typeface="メイリオ" panose="020B0604030504040204" pitchFamily="50" charset="-128"/>
                <a:ea typeface="メイリオ" panose="020B0604030504040204" pitchFamily="50" charset="-128"/>
              </a:rPr>
              <a:t>2024</a:t>
            </a:r>
            <a:r>
              <a:rPr kumimoji="1" lang="ja-JP" altLang="en-US" sz="1400" i="1" dirty="0">
                <a:latin typeface="メイリオ" panose="020B0604030504040204" pitchFamily="50" charset="-128"/>
                <a:ea typeface="メイリオ" panose="020B0604030504040204" pitchFamily="50" charset="-128"/>
              </a:rPr>
              <a:t>年</a:t>
            </a:r>
            <a:r>
              <a:rPr kumimoji="1" lang="en-US" altLang="ja-JP" sz="1400" i="1" dirty="0">
                <a:latin typeface="メイリオ" panose="020B0604030504040204" pitchFamily="50" charset="-128"/>
                <a:ea typeface="メイリオ" panose="020B0604030504040204" pitchFamily="50" charset="-128"/>
              </a:rPr>
              <a:t>4</a:t>
            </a:r>
            <a:r>
              <a:rPr kumimoji="1" lang="ja-JP" altLang="en-US" sz="1400" i="1" dirty="0">
                <a:latin typeface="メイリオ" panose="020B0604030504040204" pitchFamily="50" charset="-128"/>
                <a:ea typeface="メイリオ" panose="020B0604030504040204" pitchFamily="50" charset="-128"/>
              </a:rPr>
              <a:t>月吉日</a:t>
            </a:r>
          </a:p>
        </p:txBody>
      </p:sp>
      <p:sp>
        <p:nvSpPr>
          <p:cNvPr id="3" name="テキスト ボックス 2">
            <a:extLst>
              <a:ext uri="{FF2B5EF4-FFF2-40B4-BE49-F238E27FC236}">
                <a16:creationId xmlns:a16="http://schemas.microsoft.com/office/drawing/2014/main" id="{B19B80FF-AE5F-EF7C-8987-D86F08084674}"/>
              </a:ext>
            </a:extLst>
          </p:cNvPr>
          <p:cNvSpPr txBox="1"/>
          <p:nvPr/>
        </p:nvSpPr>
        <p:spPr>
          <a:xfrm>
            <a:off x="506437" y="611513"/>
            <a:ext cx="6049108" cy="8802410"/>
          </a:xfrm>
          <a:prstGeom prst="rect">
            <a:avLst/>
          </a:prstGeom>
          <a:noFill/>
        </p:spPr>
        <p:txBody>
          <a:bodyPr wrap="square" rtlCol="0">
            <a:spAutoFit/>
          </a:bodyPr>
          <a:lstStyle/>
          <a:p>
            <a:pPr>
              <a:lnSpc>
                <a:spcPts val="2000"/>
              </a:lnSpc>
            </a:pPr>
            <a:r>
              <a:rPr lang="ja-JP" altLang="en-US" sz="1400" dirty="0">
                <a:latin typeface="メイリオ" panose="020B0604030504040204" pitchFamily="50" charset="-128"/>
                <a:ea typeface="メイリオ" panose="020B0604030504040204" pitchFamily="50" charset="-128"/>
              </a:rPr>
              <a:t>電友会大阪北支部会員　各位</a:t>
            </a:r>
          </a:p>
          <a:p>
            <a:pPr>
              <a:lnSpc>
                <a:spcPts val="2000"/>
              </a:lnSpc>
            </a:pPr>
            <a:endParaRPr lang="ja-JP" altLang="en-US" sz="1400" dirty="0">
              <a:latin typeface="メイリオ" panose="020B0604030504040204" pitchFamily="50" charset="-128"/>
              <a:ea typeface="メイリオ" panose="020B0604030504040204" pitchFamily="50" charset="-128"/>
            </a:endParaRPr>
          </a:p>
          <a:p>
            <a:pPr>
              <a:lnSpc>
                <a:spcPts val="2000"/>
              </a:lnSpc>
            </a:pPr>
            <a:endParaRPr lang="ja-JP" altLang="en-US" sz="1400" dirty="0">
              <a:latin typeface="メイリオ" panose="020B0604030504040204" pitchFamily="50" charset="-128"/>
              <a:ea typeface="メイリオ" panose="020B0604030504040204" pitchFamily="50" charset="-128"/>
            </a:endParaRPr>
          </a:p>
          <a:p>
            <a:pPr algn="ctr">
              <a:lnSpc>
                <a:spcPts val="2000"/>
              </a:lnSpc>
            </a:pPr>
            <a:r>
              <a:rPr lang="en-US" altLang="ja-JP" sz="1400" b="1" dirty="0">
                <a:latin typeface="メイリオ" panose="020B0604030504040204" pitchFamily="50" charset="-128"/>
                <a:ea typeface="メイリオ" panose="020B0604030504040204" pitchFamily="50" charset="-128"/>
              </a:rPr>
              <a:t>2024</a:t>
            </a:r>
            <a:r>
              <a:rPr lang="ja-JP" altLang="en-US" sz="1400" b="1" dirty="0">
                <a:latin typeface="メイリオ" panose="020B0604030504040204" pitchFamily="50" charset="-128"/>
                <a:ea typeface="メイリオ" panose="020B0604030504040204" pitchFamily="50" charset="-128"/>
              </a:rPr>
              <a:t>年度 電友会大阪北支部総会開催のご案内</a:t>
            </a:r>
          </a:p>
          <a:p>
            <a:pPr>
              <a:lnSpc>
                <a:spcPts val="2000"/>
              </a:lnSpc>
            </a:pPr>
            <a:endParaRPr lang="ja-JP" altLang="en-US" sz="1400" dirty="0">
              <a:latin typeface="メイリオ" panose="020B0604030504040204" pitchFamily="50" charset="-128"/>
              <a:ea typeface="メイリオ" panose="020B0604030504040204" pitchFamily="50" charset="-128"/>
            </a:endParaRPr>
          </a:p>
          <a:p>
            <a:pPr>
              <a:lnSpc>
                <a:spcPts val="2000"/>
              </a:lnSpc>
            </a:pPr>
            <a:endParaRPr lang="ja-JP" altLang="en-US" sz="1400" dirty="0">
              <a:latin typeface="メイリオ" panose="020B0604030504040204" pitchFamily="50" charset="-128"/>
              <a:ea typeface="メイリオ" panose="020B0604030504040204" pitchFamily="50" charset="-128"/>
            </a:endParaRPr>
          </a:p>
          <a:p>
            <a:pPr indent="182563">
              <a:lnSpc>
                <a:spcPts val="2000"/>
              </a:lnSpc>
            </a:pPr>
            <a:r>
              <a:rPr lang="ja-JP" altLang="en-US" sz="1400" dirty="0">
                <a:latin typeface="メイリオ" panose="020B0604030504040204" pitchFamily="50" charset="-128"/>
                <a:ea typeface="メイリオ" panose="020B0604030504040204" pitchFamily="50" charset="-128"/>
              </a:rPr>
              <a:t>日頃より電友会活動にご理解とご協力をいただき、厚く御礼申し上げます。</a:t>
            </a:r>
          </a:p>
          <a:p>
            <a:pPr indent="182563">
              <a:lnSpc>
                <a:spcPts val="2000"/>
              </a:lnSpc>
            </a:pP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2024</a:t>
            </a:r>
            <a:r>
              <a:rPr lang="ja-JP" altLang="en-US" sz="1400" dirty="0">
                <a:latin typeface="メイリオ" panose="020B0604030504040204" pitchFamily="50" charset="-128"/>
                <a:ea typeface="メイリオ" panose="020B0604030504040204" pitchFamily="50" charset="-128"/>
              </a:rPr>
              <a:t>年度総会を次のとおり開催いたしますので、皆さん、ご出席願います。</a:t>
            </a:r>
          </a:p>
          <a:p>
            <a:pPr indent="182563">
              <a:lnSpc>
                <a:spcPts val="2000"/>
              </a:lnSpc>
            </a:pPr>
            <a:r>
              <a:rPr lang="en-US" altLang="ja-JP" sz="1400" dirty="0">
                <a:latin typeface="メイリオ" panose="020B0604030504040204" pitchFamily="50" charset="-128"/>
                <a:ea typeface="メイリオ" panose="020B0604030504040204" pitchFamily="50" charset="-128"/>
              </a:rPr>
              <a:t>2023</a:t>
            </a:r>
            <a:r>
              <a:rPr lang="ja-JP" altLang="en-US" sz="1400" dirty="0">
                <a:latin typeface="メイリオ" panose="020B0604030504040204" pitchFamily="50" charset="-128"/>
                <a:ea typeface="メイリオ" panose="020B0604030504040204" pitchFamily="50" charset="-128"/>
              </a:rPr>
              <a:t>年度は、コロナ感染対策の引き下げに伴い、以前のとおり日帰り旅行をはじめ各種サークル活動等を再開することができました。</a:t>
            </a:r>
          </a:p>
          <a:p>
            <a:pPr indent="182563">
              <a:lnSpc>
                <a:spcPts val="2000"/>
              </a:lnSpc>
            </a:pPr>
            <a:r>
              <a:rPr lang="ja-JP" altLang="en-US" sz="1400" dirty="0">
                <a:latin typeface="メイリオ" panose="020B0604030504040204" pitchFamily="50" charset="-128"/>
                <a:ea typeface="メイリオ" panose="020B0604030504040204" pitchFamily="50" charset="-128"/>
              </a:rPr>
              <a:t>また、会員数は逓減傾向であるなか、新規加入拡大に取り組み、</a:t>
            </a:r>
            <a:r>
              <a:rPr lang="en-US" altLang="ja-JP" sz="1400" dirty="0">
                <a:latin typeface="メイリオ" panose="020B0604030504040204" pitchFamily="50" charset="-128"/>
                <a:ea typeface="メイリオ" panose="020B0604030504040204" pitchFamily="50" charset="-128"/>
              </a:rPr>
              <a:t>35</a:t>
            </a:r>
            <a:r>
              <a:rPr lang="ja-JP" altLang="en-US" sz="1400" dirty="0">
                <a:latin typeface="メイリオ" panose="020B0604030504040204" pitchFamily="50" charset="-128"/>
                <a:ea typeface="メイリオ" panose="020B0604030504040204" pitchFamily="50" charset="-128"/>
              </a:rPr>
              <a:t>人の加入となりましたが、お亡くなりになられる等</a:t>
            </a:r>
            <a:r>
              <a:rPr lang="en-US" altLang="ja-JP" sz="1400" dirty="0">
                <a:latin typeface="メイリオ" panose="020B0604030504040204" pitchFamily="50" charset="-128"/>
                <a:ea typeface="メイリオ" panose="020B0604030504040204" pitchFamily="50" charset="-128"/>
              </a:rPr>
              <a:t>51</a:t>
            </a:r>
            <a:r>
              <a:rPr lang="ja-JP" altLang="en-US" sz="1400" dirty="0">
                <a:latin typeface="メイリオ" panose="020B0604030504040204" pitchFamily="50" charset="-128"/>
                <a:ea typeface="メイリオ" panose="020B0604030504040204" pitchFamily="50" charset="-128"/>
              </a:rPr>
              <a:t>人の退会となり、前年度末会員数に対し、</a:t>
            </a:r>
            <a:r>
              <a:rPr lang="en-US" altLang="ja-JP" sz="1400" dirty="0">
                <a:latin typeface="メイリオ" panose="020B0604030504040204" pitchFamily="50" charset="-128"/>
                <a:ea typeface="メイリオ" panose="020B0604030504040204" pitchFamily="50" charset="-128"/>
              </a:rPr>
              <a:t>16</a:t>
            </a:r>
            <a:r>
              <a:rPr lang="ja-JP" altLang="en-US" sz="1400" dirty="0">
                <a:latin typeface="メイリオ" panose="020B0604030504040204" pitchFamily="50" charset="-128"/>
                <a:ea typeface="メイリオ" panose="020B0604030504040204" pitchFamily="50" charset="-128"/>
              </a:rPr>
              <a:t>人の減少で</a:t>
            </a:r>
            <a:r>
              <a:rPr lang="en-US" altLang="ja-JP" sz="1400" dirty="0">
                <a:latin typeface="メイリオ" panose="020B0604030504040204" pitchFamily="50" charset="-128"/>
                <a:ea typeface="メイリオ" panose="020B0604030504040204" pitchFamily="50" charset="-128"/>
              </a:rPr>
              <a:t>515</a:t>
            </a:r>
            <a:r>
              <a:rPr lang="ja-JP" altLang="en-US" sz="1400" dirty="0">
                <a:latin typeface="メイリオ" panose="020B0604030504040204" pitchFamily="50" charset="-128"/>
                <a:ea typeface="メイリオ" panose="020B0604030504040204" pitchFamily="50" charset="-128"/>
              </a:rPr>
              <a:t>人となりました。</a:t>
            </a:r>
            <a:endParaRPr lang="en-US" altLang="ja-JP" sz="1400" dirty="0">
              <a:latin typeface="メイリオ" panose="020B0604030504040204" pitchFamily="50" charset="-128"/>
              <a:ea typeface="メイリオ" panose="020B0604030504040204" pitchFamily="50" charset="-128"/>
            </a:endParaRPr>
          </a:p>
          <a:p>
            <a:pPr indent="182563">
              <a:lnSpc>
                <a:spcPts val="2000"/>
              </a:lnSpc>
            </a:pPr>
            <a:r>
              <a:rPr lang="ja-JP" altLang="en-US" sz="1400" dirty="0">
                <a:latin typeface="メイリオ" panose="020B0604030504040204" pitchFamily="50" charset="-128"/>
                <a:ea typeface="メイリオ" panose="020B0604030504040204" pitchFamily="50" charset="-128"/>
              </a:rPr>
              <a:t>今後も、加入して良かったと感じていただく活動を通じて会の安定した運営に結び付けたいと考えております。</a:t>
            </a:r>
            <a:endParaRPr lang="en-US" altLang="ja-JP" sz="1400" dirty="0">
              <a:latin typeface="メイリオ" panose="020B0604030504040204" pitchFamily="50" charset="-128"/>
              <a:ea typeface="メイリオ" panose="020B0604030504040204" pitchFamily="50" charset="-128"/>
            </a:endParaRPr>
          </a:p>
          <a:p>
            <a:pPr indent="182563">
              <a:lnSpc>
                <a:spcPts val="2000"/>
              </a:lnSpc>
            </a:pPr>
            <a:endParaRPr lang="en-US" altLang="ja-JP" sz="1400" dirty="0">
              <a:latin typeface="メイリオ" panose="020B0604030504040204" pitchFamily="50" charset="-128"/>
              <a:ea typeface="メイリオ" panose="020B0604030504040204" pitchFamily="50" charset="-128"/>
            </a:endParaRPr>
          </a:p>
          <a:p>
            <a:pPr indent="182563">
              <a:lnSpc>
                <a:spcPts val="2000"/>
              </a:lnSpc>
            </a:pPr>
            <a:endParaRPr lang="en-US" altLang="ja-JP" sz="1400" dirty="0">
              <a:latin typeface="メイリオ" panose="020B0604030504040204" pitchFamily="50" charset="-128"/>
              <a:ea typeface="メイリオ" panose="020B0604030504040204" pitchFamily="50" charset="-128"/>
            </a:endParaRPr>
          </a:p>
          <a:p>
            <a:pPr indent="182563">
              <a:lnSpc>
                <a:spcPts val="2000"/>
              </a:lnSpc>
            </a:pPr>
            <a:r>
              <a:rPr lang="ja-JP" altLang="en-US" sz="1400" dirty="0">
                <a:latin typeface="メイリオ" panose="020B0604030504040204" pitchFamily="50" charset="-128"/>
                <a:ea typeface="メイリオ" panose="020B0604030504040204" pitchFamily="50" charset="-128"/>
              </a:rPr>
              <a:t>◆開催日時　</a:t>
            </a:r>
            <a:r>
              <a:rPr lang="en-US" altLang="ja-JP" sz="1400" dirty="0">
                <a:latin typeface="メイリオ" panose="020B0604030504040204" pitchFamily="50" charset="-128"/>
                <a:ea typeface="メイリオ" panose="020B0604030504040204" pitchFamily="50" charset="-128"/>
              </a:rPr>
              <a:t>2024</a:t>
            </a:r>
            <a:r>
              <a:rPr lang="ja-JP" altLang="en-US" sz="1400" dirty="0">
                <a:latin typeface="メイリオ" panose="020B0604030504040204" pitchFamily="50" charset="-128"/>
                <a:ea typeface="メイリオ" panose="020B0604030504040204" pitchFamily="50" charset="-128"/>
              </a:rPr>
              <a:t>年</a:t>
            </a:r>
            <a:r>
              <a:rPr lang="en-US" altLang="ja-JP" sz="1400" dirty="0">
                <a:latin typeface="メイリオ" panose="020B0604030504040204" pitchFamily="50" charset="-128"/>
                <a:ea typeface="メイリオ" panose="020B0604030504040204" pitchFamily="50" charset="-128"/>
              </a:rPr>
              <a:t>6</a:t>
            </a:r>
            <a:r>
              <a:rPr lang="ja-JP" altLang="en-US" sz="1400" dirty="0">
                <a:latin typeface="メイリオ" panose="020B0604030504040204" pitchFamily="50" charset="-128"/>
                <a:ea typeface="メイリオ" panose="020B0604030504040204" pitchFamily="50" charset="-128"/>
              </a:rPr>
              <a:t>月</a:t>
            </a:r>
            <a:r>
              <a:rPr lang="en-US" altLang="ja-JP" sz="1400" dirty="0">
                <a:latin typeface="メイリオ" panose="020B0604030504040204" pitchFamily="50" charset="-128"/>
                <a:ea typeface="メイリオ" panose="020B0604030504040204" pitchFamily="50" charset="-128"/>
              </a:rPr>
              <a:t>8</a:t>
            </a:r>
            <a:r>
              <a:rPr lang="ja-JP" altLang="en-US" sz="1400" dirty="0">
                <a:latin typeface="メイリオ" panose="020B0604030504040204" pitchFamily="50" charset="-128"/>
                <a:ea typeface="メイリオ" panose="020B0604030504040204" pitchFamily="50" charset="-128"/>
              </a:rPr>
              <a:t>日（土）　</a:t>
            </a:r>
            <a:r>
              <a:rPr lang="en-US" altLang="ja-JP" sz="1400" dirty="0">
                <a:latin typeface="メイリオ" panose="020B0604030504040204" pitchFamily="50" charset="-128"/>
                <a:ea typeface="メイリオ" panose="020B0604030504040204" pitchFamily="50" charset="-128"/>
              </a:rPr>
              <a:t>12:00</a:t>
            </a:r>
            <a:r>
              <a:rPr lang="ja-JP" altLang="en-US" sz="1400" dirty="0">
                <a:latin typeface="メイリオ" panose="020B0604030504040204" pitchFamily="50" charset="-128"/>
                <a:ea typeface="メイリオ" panose="020B0604030504040204" pitchFamily="50" charset="-128"/>
              </a:rPr>
              <a:t>～</a:t>
            </a:r>
          </a:p>
          <a:p>
            <a:pPr indent="182563">
              <a:lnSpc>
                <a:spcPts val="2000"/>
              </a:lnSpc>
            </a:pPr>
            <a:r>
              <a:rPr lang="ja-JP" altLang="en-US" sz="1400" dirty="0">
                <a:latin typeface="メイリオ" panose="020B0604030504040204" pitchFamily="50" charset="-128"/>
                <a:ea typeface="メイリオ" panose="020B0604030504040204" pitchFamily="50" charset="-128"/>
              </a:rPr>
              <a:t>◆開催場所　ホテルプラザオーサカ　雅の間</a:t>
            </a:r>
          </a:p>
          <a:p>
            <a:pPr indent="182563">
              <a:lnSpc>
                <a:spcPts val="2000"/>
              </a:lnSpc>
            </a:pPr>
            <a:r>
              <a:rPr lang="ja-JP" altLang="en-US" sz="1400" dirty="0">
                <a:latin typeface="メイリオ" panose="020B0604030504040204" pitchFamily="50" charset="-128"/>
                <a:ea typeface="メイリオ" panose="020B0604030504040204" pitchFamily="50" charset="-128"/>
              </a:rPr>
              <a:t>◆会　　費　</a:t>
            </a:r>
            <a:r>
              <a:rPr lang="en-US" altLang="ja-JP" sz="1400" dirty="0">
                <a:latin typeface="メイリオ" panose="020B0604030504040204" pitchFamily="50" charset="-128"/>
                <a:ea typeface="メイリオ" panose="020B0604030504040204" pitchFamily="50" charset="-128"/>
              </a:rPr>
              <a:t>5,000</a:t>
            </a:r>
            <a:r>
              <a:rPr lang="ja-JP" altLang="en-US" sz="1400" dirty="0">
                <a:latin typeface="メイリオ" panose="020B0604030504040204" pitchFamily="50" charset="-128"/>
                <a:ea typeface="メイリオ" panose="020B0604030504040204" pitchFamily="50" charset="-128"/>
              </a:rPr>
              <a:t>円</a:t>
            </a:r>
          </a:p>
          <a:p>
            <a:pPr indent="182563">
              <a:lnSpc>
                <a:spcPts val="2000"/>
              </a:lnSpc>
            </a:pPr>
            <a:r>
              <a:rPr lang="ja-JP" altLang="en-US" sz="1400" dirty="0">
                <a:latin typeface="メイリオ" panose="020B0604030504040204" pitchFamily="50" charset="-128"/>
                <a:ea typeface="メイリオ" panose="020B0604030504040204" pitchFamily="50" charset="-128"/>
              </a:rPr>
              <a:t>◆申込方法　同封の「総会出欠返信用葉書」による</a:t>
            </a:r>
          </a:p>
          <a:p>
            <a:pPr indent="182563">
              <a:lnSpc>
                <a:spcPts val="2000"/>
              </a:lnSpc>
            </a:pPr>
            <a:r>
              <a:rPr lang="ja-JP" altLang="en-US" sz="1400" dirty="0">
                <a:latin typeface="メイリオ" panose="020B0604030504040204" pitchFamily="50" charset="-128"/>
                <a:ea typeface="メイリオ" panose="020B0604030504040204" pitchFamily="50" charset="-128"/>
              </a:rPr>
              <a:t>◆申込期日　</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月</a:t>
            </a:r>
            <a:r>
              <a:rPr lang="en-US" altLang="ja-JP" sz="1400" dirty="0">
                <a:latin typeface="メイリオ" panose="020B0604030504040204" pitchFamily="50" charset="-128"/>
                <a:ea typeface="メイリオ" panose="020B0604030504040204" pitchFamily="50" charset="-128"/>
              </a:rPr>
              <a:t>15</a:t>
            </a:r>
            <a:r>
              <a:rPr lang="ja-JP" altLang="en-US" sz="1400" dirty="0">
                <a:latin typeface="メイリオ" panose="020B0604030504040204" pitchFamily="50" charset="-128"/>
                <a:ea typeface="メイリオ" panose="020B0604030504040204" pitchFamily="50" charset="-128"/>
              </a:rPr>
              <a:t>日</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水</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必着で事務局までお送り願います。</a:t>
            </a:r>
          </a:p>
          <a:p>
            <a:pPr indent="182563">
              <a:lnSpc>
                <a:spcPts val="2000"/>
              </a:lnSpc>
            </a:pPr>
            <a:endParaRPr lang="en-US" altLang="ja-JP" sz="1400" dirty="0">
              <a:latin typeface="メイリオ" panose="020B0604030504040204" pitchFamily="50" charset="-128"/>
              <a:ea typeface="メイリオ" panose="020B0604030504040204" pitchFamily="50" charset="-128"/>
            </a:endParaRPr>
          </a:p>
          <a:p>
            <a:pPr marL="1341438" indent="-1158875">
              <a:lnSpc>
                <a:spcPts val="2000"/>
              </a:lnSpc>
            </a:pPr>
            <a:r>
              <a:rPr lang="ja-JP" altLang="en-US" sz="1400" dirty="0">
                <a:latin typeface="メイリオ" panose="020B0604030504040204" pitchFamily="50" charset="-128"/>
                <a:ea typeface="メイリオ" panose="020B0604030504040204" pitchFamily="50" charset="-128"/>
              </a:rPr>
              <a:t>◆その他　　同封の総会付議予定資料の内容をご確認ください。</a:t>
            </a:r>
          </a:p>
          <a:p>
            <a:pPr marL="1252538" indent="98425">
              <a:lnSpc>
                <a:spcPts val="2000"/>
              </a:lnSpc>
              <a:tabLst>
                <a:tab pos="1252538" algn="l"/>
              </a:tabLst>
            </a:pPr>
            <a:r>
              <a:rPr lang="ja-JP" altLang="en-US" sz="1400" dirty="0">
                <a:latin typeface="メイリオ" panose="020B0604030504040204" pitchFamily="50" charset="-128"/>
                <a:ea typeface="メイリオ" panose="020B0604030504040204" pitchFamily="50" charset="-128"/>
              </a:rPr>
              <a:t>また、総会による決議事項は大阪北支部のホームページに掲載しますので、ご確認願います。</a:t>
            </a:r>
            <a:endParaRPr lang="en-US" altLang="ja-JP" sz="1400" dirty="0">
              <a:latin typeface="メイリオ" panose="020B0604030504040204" pitchFamily="50" charset="-128"/>
              <a:ea typeface="メイリオ" panose="020B0604030504040204" pitchFamily="50" charset="-128"/>
            </a:endParaRPr>
          </a:p>
          <a:p>
            <a:pPr marL="1341438" indent="182563">
              <a:lnSpc>
                <a:spcPts val="2000"/>
              </a:lnSpc>
            </a:pPr>
            <a:endParaRPr lang="en-US" altLang="ja-JP" sz="1400" dirty="0">
              <a:latin typeface="メイリオ" panose="020B0604030504040204" pitchFamily="50" charset="-128"/>
              <a:ea typeface="メイリオ" panose="020B0604030504040204" pitchFamily="50" charset="-128"/>
            </a:endParaRPr>
          </a:p>
          <a:p>
            <a:pPr marL="1341438" indent="182563">
              <a:lnSpc>
                <a:spcPts val="2000"/>
              </a:lnSpc>
            </a:pPr>
            <a:endParaRPr lang="en-US" altLang="ja-JP" sz="1400" dirty="0">
              <a:latin typeface="メイリオ" panose="020B0604030504040204" pitchFamily="50" charset="-128"/>
              <a:ea typeface="メイリオ" panose="020B0604030504040204" pitchFamily="50" charset="-128"/>
            </a:endParaRPr>
          </a:p>
          <a:p>
            <a:pPr marL="3403600">
              <a:lnSpc>
                <a:spcPts val="2000"/>
              </a:lnSpc>
              <a:tabLst>
                <a:tab pos="3403600" algn="l"/>
              </a:tabLst>
            </a:pPr>
            <a:r>
              <a:rPr lang="ja-JP" altLang="en-US" sz="1400" dirty="0">
                <a:latin typeface="メイリオ" panose="020B0604030504040204" pitchFamily="50" charset="-128"/>
                <a:ea typeface="メイリオ" panose="020B0604030504040204" pitchFamily="50" charset="-128"/>
              </a:rPr>
              <a:t>電友会　大阪北支部</a:t>
            </a:r>
          </a:p>
          <a:p>
            <a:pPr marL="3403600">
              <a:lnSpc>
                <a:spcPts val="2000"/>
              </a:lnSpc>
              <a:tabLst>
                <a:tab pos="3403600" algn="l"/>
              </a:tabLst>
            </a:pPr>
            <a:r>
              <a:rPr lang="ja-JP" altLang="en-US" sz="1400" dirty="0">
                <a:latin typeface="メイリオ" panose="020B0604030504040204" pitchFamily="50" charset="-128"/>
                <a:ea typeface="メイリオ" panose="020B0604030504040204" pitchFamily="50" charset="-128"/>
              </a:rPr>
              <a:t>事務局　</a:t>
            </a:r>
            <a:r>
              <a:rPr lang="en-US" altLang="ja-JP" sz="1400" dirty="0">
                <a:latin typeface="メイリオ" panose="020B0604030504040204" pitchFamily="50" charset="-128"/>
                <a:ea typeface="メイリオ" panose="020B0604030504040204" pitchFamily="50" charset="-128"/>
              </a:rPr>
              <a:t>06-6300-4451</a:t>
            </a:r>
            <a:endParaRPr lang="ja-JP" altLang="en-US" sz="1400" dirty="0">
              <a:latin typeface="メイリオ" panose="020B0604030504040204" pitchFamily="50" charset="-128"/>
              <a:ea typeface="メイリオ" panose="020B0604030504040204" pitchFamily="50" charset="-128"/>
            </a:endParaRPr>
          </a:p>
          <a:p>
            <a:pPr marL="3403600">
              <a:lnSpc>
                <a:spcPts val="2000"/>
              </a:lnSpc>
              <a:tabLst>
                <a:tab pos="3403600" algn="l"/>
              </a:tabLst>
            </a:pPr>
            <a:r>
              <a:rPr lang="en-US" altLang="ja-JP" sz="1400" dirty="0">
                <a:latin typeface="メイリオ" panose="020B0604030504040204" pitchFamily="50" charset="-128"/>
                <a:ea typeface="メイリオ" panose="020B0604030504040204" pitchFamily="50" charset="-128"/>
              </a:rPr>
              <a:t>denyu10@vesta.ocn.ne.jp</a:t>
            </a:r>
          </a:p>
        </p:txBody>
      </p:sp>
      <p:pic>
        <p:nvPicPr>
          <p:cNvPr id="4" name="図 3">
            <a:extLst>
              <a:ext uri="{FF2B5EF4-FFF2-40B4-BE49-F238E27FC236}">
                <a16:creationId xmlns:a16="http://schemas.microsoft.com/office/drawing/2014/main" id="{D595A561-DE1F-CE66-6EB1-8B00B8E0AA6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7287" y="8604648"/>
            <a:ext cx="1036318" cy="1036318"/>
          </a:xfrm>
          <a:prstGeom prst="rect">
            <a:avLst/>
          </a:prstGeom>
          <a:noFill/>
          <a:ln>
            <a:noFill/>
          </a:ln>
        </p:spPr>
      </p:pic>
      <p:sp>
        <p:nvSpPr>
          <p:cNvPr id="7" name="テキスト ボックス 6">
            <a:extLst>
              <a:ext uri="{FF2B5EF4-FFF2-40B4-BE49-F238E27FC236}">
                <a16:creationId xmlns:a16="http://schemas.microsoft.com/office/drawing/2014/main" id="{D6842491-FBB1-458C-8295-A19B92D73CB4}"/>
              </a:ext>
            </a:extLst>
          </p:cNvPr>
          <p:cNvSpPr txBox="1"/>
          <p:nvPr/>
        </p:nvSpPr>
        <p:spPr>
          <a:xfrm>
            <a:off x="116060" y="8327649"/>
            <a:ext cx="1417320" cy="276999"/>
          </a:xfrm>
          <a:prstGeom prst="rect">
            <a:avLst/>
          </a:prstGeom>
          <a:noFill/>
        </p:spPr>
        <p:txBody>
          <a:bodyPr wrap="square">
            <a:spAutoFit/>
          </a:bodyPr>
          <a:lstStyle/>
          <a:p>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ﾎｰﾑﾍﾟｰｼﾞのｱﾄﾞﾚｽ</a:t>
            </a:r>
            <a:endParaRPr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222921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2776</TotalTime>
  <Words>266</Words>
  <Application>Microsoft Office PowerPoint</Application>
  <PresentationFormat>A4 210 x 297 mm</PresentationFormat>
  <Paragraphs>28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高橋 俊之</dc:creator>
  <cp:lastModifiedBy>電友会 大阪北支部</cp:lastModifiedBy>
  <cp:revision>68</cp:revision>
  <cp:lastPrinted>2024-03-30T08:38:43Z</cp:lastPrinted>
  <dcterms:created xsi:type="dcterms:W3CDTF">2021-04-08T08:56:44Z</dcterms:created>
  <dcterms:modified xsi:type="dcterms:W3CDTF">2024-03-30T09:50:22Z</dcterms:modified>
</cp:coreProperties>
</file>